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Lst>
  <p:sldSz cx="18288000" cy="10287000"/>
  <p:notesSz cx="6858000" cy="9144000"/>
  <p:embeddedFontLst>
    <p:embeddedFont>
      <p:font typeface="Calibri" panose="020F0502020204030204" pitchFamily="34" charset="0"/>
      <p:regular r:id="rId10"/>
      <p:bold r:id="rId11"/>
      <p:italic r:id="rId12"/>
      <p:boldItalic r:id="rId13"/>
    </p:embeddedFont>
    <p:embeddedFont>
      <p:font typeface="Poppins Light" panose="020B0604020202020204" charset="0"/>
      <p:regular r:id="rId14"/>
    </p:embeddedFont>
    <p:embeddedFont>
      <p:font typeface="Computer Says No" panose="020B0604020202020204" charset="0"/>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3" d="100"/>
          <a:sy n="73" d="100"/>
        </p:scale>
        <p:origin x="594" y="64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font" Target="fonts/font6.fntdata"/><Relationship Id="rId10" Type="http://schemas.openxmlformats.org/officeDocument/2006/relationships/font" Target="fonts/font1.fntdata"/><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5.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12/14/2023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12/14/2023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12/14/2023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12/14/2023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12/14/2023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12/14/2023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12/14/2023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12/14/2023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12/14/2023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2.png"/><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15.png"/><Relationship Id="rId2" Type="http://schemas.openxmlformats.org/officeDocument/2006/relationships/image" Target="../media/image13.png"/><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14.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6.png"/><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7.png"/><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9.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3916" b="-86898"/>
            </a:stretch>
          </a:blipFill>
        </p:spPr>
      </p:sp>
      <p:sp>
        <p:nvSpPr>
          <p:cNvPr id="3" name="Freeform 3"/>
          <p:cNvSpPr/>
          <p:nvPr/>
        </p:nvSpPr>
        <p:spPr>
          <a:xfrm>
            <a:off x="0" y="0"/>
            <a:ext cx="18288000" cy="10838464"/>
          </a:xfrm>
          <a:custGeom>
            <a:avLst/>
            <a:gdLst/>
            <a:ahLst/>
            <a:cxnLst/>
            <a:rect l="l" t="t" r="r" b="b"/>
            <a:pathLst>
              <a:path w="18288000" h="10838464">
                <a:moveTo>
                  <a:pt x="0" y="0"/>
                </a:moveTo>
                <a:lnTo>
                  <a:pt x="18288000" y="0"/>
                </a:lnTo>
                <a:lnTo>
                  <a:pt x="18288000" y="10838464"/>
                </a:lnTo>
                <a:lnTo>
                  <a:pt x="0" y="10838464"/>
                </a:lnTo>
                <a:lnTo>
                  <a:pt x="0" y="0"/>
                </a:lnTo>
                <a:close/>
              </a:path>
            </a:pathLst>
          </a:custGeom>
          <a:blipFill>
            <a:blip r:embed="rId3">
              <a:alphaModFix amt="9999"/>
            </a:blip>
            <a:stretch>
              <a:fillRect/>
            </a:stretch>
          </a:blipFill>
          <a:ln cap="sq">
            <a:noFill/>
            <a:prstDash val="solid"/>
            <a:miter/>
          </a:ln>
        </p:spPr>
      </p:sp>
      <p:sp>
        <p:nvSpPr>
          <p:cNvPr id="4" name="Freeform 4"/>
          <p:cNvSpPr/>
          <p:nvPr/>
        </p:nvSpPr>
        <p:spPr>
          <a:xfrm>
            <a:off x="-2590800" y="6172200"/>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4"/>
            <a:stretch>
              <a:fillRect/>
            </a:stretch>
          </a:blipFill>
        </p:spPr>
      </p:sp>
      <p:sp>
        <p:nvSpPr>
          <p:cNvPr id="5" name="Freeform 5"/>
          <p:cNvSpPr/>
          <p:nvPr/>
        </p:nvSpPr>
        <p:spPr>
          <a:xfrm>
            <a:off x="3268070" y="-2818506"/>
            <a:ext cx="4825046" cy="4219769"/>
          </a:xfrm>
          <a:custGeom>
            <a:avLst/>
            <a:gdLst/>
            <a:ahLst/>
            <a:cxnLst/>
            <a:rect l="l" t="t" r="r" b="b"/>
            <a:pathLst>
              <a:path w="4825046" h="4219769">
                <a:moveTo>
                  <a:pt x="0" y="0"/>
                </a:moveTo>
                <a:lnTo>
                  <a:pt x="4825046" y="0"/>
                </a:lnTo>
                <a:lnTo>
                  <a:pt x="4825046" y="4219769"/>
                </a:lnTo>
                <a:lnTo>
                  <a:pt x="0" y="4219769"/>
                </a:lnTo>
                <a:lnTo>
                  <a:pt x="0" y="0"/>
                </a:lnTo>
                <a:close/>
              </a:path>
            </a:pathLst>
          </a:custGeom>
          <a:blipFill>
            <a:blip r:embed="rId5"/>
            <a:stretch>
              <a:fillRect/>
            </a:stretch>
          </a:blipFill>
        </p:spPr>
      </p:sp>
      <p:sp>
        <p:nvSpPr>
          <p:cNvPr id="6" name="Freeform 6"/>
          <p:cNvSpPr/>
          <p:nvPr/>
        </p:nvSpPr>
        <p:spPr>
          <a:xfrm>
            <a:off x="14161481" y="-4114800"/>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4"/>
            <a:stretch>
              <a:fillRect/>
            </a:stretch>
          </a:blipFill>
        </p:spPr>
      </p:sp>
      <p:sp>
        <p:nvSpPr>
          <p:cNvPr id="7" name="TextBox 7"/>
          <p:cNvSpPr txBox="1"/>
          <p:nvPr/>
        </p:nvSpPr>
        <p:spPr>
          <a:xfrm>
            <a:off x="2769084" y="4868462"/>
            <a:ext cx="7746727" cy="550770"/>
          </a:xfrm>
          <a:prstGeom prst="rect">
            <a:avLst/>
          </a:prstGeom>
        </p:spPr>
        <p:txBody>
          <a:bodyPr lIns="0" tIns="0" rIns="0" bIns="0" rtlCol="0" anchor="t">
            <a:spAutoFit/>
          </a:bodyPr>
          <a:lstStyle/>
          <a:p>
            <a:pPr algn="ctr">
              <a:lnSpc>
                <a:spcPts val="4249"/>
              </a:lnSpc>
            </a:pPr>
            <a:r>
              <a:rPr lang="en-US" sz="3035" dirty="0">
                <a:solidFill>
                  <a:srgbClr val="FFFC00"/>
                </a:solidFill>
                <a:latin typeface="Poppins Light"/>
              </a:rPr>
              <a:t>by </a:t>
            </a:r>
            <a:r>
              <a:rPr lang="en-US" sz="3035" dirty="0" err="1">
                <a:solidFill>
                  <a:srgbClr val="FFFC00"/>
                </a:solidFill>
                <a:latin typeface="Poppins Light"/>
              </a:rPr>
              <a:t>Галицький</a:t>
            </a:r>
            <a:r>
              <a:rPr lang="en-US" sz="3035" dirty="0">
                <a:solidFill>
                  <a:srgbClr val="FFFC00"/>
                </a:solidFill>
                <a:latin typeface="Poppins Light"/>
              </a:rPr>
              <a:t> </a:t>
            </a:r>
            <a:r>
              <a:rPr lang="en-US" sz="3035" dirty="0" err="1">
                <a:solidFill>
                  <a:srgbClr val="FFFC00"/>
                </a:solidFill>
                <a:latin typeface="Poppins Light"/>
              </a:rPr>
              <a:t>Данило</a:t>
            </a:r>
            <a:endParaRPr lang="en-US" sz="3035" dirty="0">
              <a:solidFill>
                <a:srgbClr val="FFFC00"/>
              </a:solidFill>
              <a:latin typeface="Poppins Light"/>
            </a:endParaRPr>
          </a:p>
        </p:txBody>
      </p:sp>
      <p:sp>
        <p:nvSpPr>
          <p:cNvPr id="8" name="Freeform 8"/>
          <p:cNvSpPr/>
          <p:nvPr/>
        </p:nvSpPr>
        <p:spPr>
          <a:xfrm>
            <a:off x="-391635" y="1333816"/>
            <a:ext cx="3948234" cy="1724379"/>
          </a:xfrm>
          <a:custGeom>
            <a:avLst/>
            <a:gdLst/>
            <a:ahLst/>
            <a:cxnLst/>
            <a:rect l="l" t="t" r="r" b="b"/>
            <a:pathLst>
              <a:path w="3948234" h="1724379">
                <a:moveTo>
                  <a:pt x="0" y="0"/>
                </a:moveTo>
                <a:lnTo>
                  <a:pt x="3948234" y="0"/>
                </a:lnTo>
                <a:lnTo>
                  <a:pt x="3948234" y="1724379"/>
                </a:lnTo>
                <a:lnTo>
                  <a:pt x="0" y="1724379"/>
                </a:lnTo>
                <a:lnTo>
                  <a:pt x="0" y="0"/>
                </a:lnTo>
                <a:close/>
              </a:path>
            </a:pathLst>
          </a:custGeom>
          <a:blipFill>
            <a:blip r:embed="rId6"/>
            <a:stretch>
              <a:fillRect/>
            </a:stretch>
          </a:blipFill>
        </p:spPr>
      </p:sp>
      <p:sp>
        <p:nvSpPr>
          <p:cNvPr id="9" name="Freeform 9"/>
          <p:cNvSpPr/>
          <p:nvPr/>
        </p:nvSpPr>
        <p:spPr>
          <a:xfrm>
            <a:off x="4601689" y="8426785"/>
            <a:ext cx="4729467" cy="4047169"/>
          </a:xfrm>
          <a:custGeom>
            <a:avLst/>
            <a:gdLst/>
            <a:ahLst/>
            <a:cxnLst/>
            <a:rect l="l" t="t" r="r" b="b"/>
            <a:pathLst>
              <a:path w="4729467" h="4047169">
                <a:moveTo>
                  <a:pt x="0" y="0"/>
                </a:moveTo>
                <a:lnTo>
                  <a:pt x="4729467" y="0"/>
                </a:lnTo>
                <a:lnTo>
                  <a:pt x="4729467" y="4047170"/>
                </a:lnTo>
                <a:lnTo>
                  <a:pt x="0" y="4047170"/>
                </a:lnTo>
                <a:lnTo>
                  <a:pt x="0" y="0"/>
                </a:lnTo>
                <a:close/>
              </a:path>
            </a:pathLst>
          </a:custGeom>
          <a:blipFill>
            <a:blip r:embed="rId7"/>
            <a:stretch>
              <a:fillRect/>
            </a:stretch>
          </a:blipFill>
        </p:spPr>
      </p:sp>
      <p:sp>
        <p:nvSpPr>
          <p:cNvPr id="10" name="TextBox 10"/>
          <p:cNvSpPr txBox="1"/>
          <p:nvPr/>
        </p:nvSpPr>
        <p:spPr>
          <a:xfrm>
            <a:off x="-2717264" y="3977470"/>
            <a:ext cx="18719424" cy="1231106"/>
          </a:xfrm>
          <a:prstGeom prst="rect">
            <a:avLst/>
          </a:prstGeom>
        </p:spPr>
        <p:txBody>
          <a:bodyPr lIns="0" tIns="0" rIns="0" bIns="0" rtlCol="0" anchor="t">
            <a:spAutoFit/>
          </a:bodyPr>
          <a:lstStyle/>
          <a:p>
            <a:pPr algn="ctr">
              <a:lnSpc>
                <a:spcPts val="9647"/>
              </a:lnSpc>
            </a:pPr>
            <a:r>
              <a:rPr lang="en-US" sz="13399" b="1" dirty="0">
                <a:solidFill>
                  <a:schemeClr val="bg1"/>
                </a:solidFill>
                <a:latin typeface="Computer Says No"/>
              </a:rPr>
              <a:t>САЙТИК МАТЕМАТИКА</a:t>
            </a:r>
          </a:p>
        </p:txBody>
      </p:sp>
      <p:sp>
        <p:nvSpPr>
          <p:cNvPr id="11" name="Freeform 11"/>
          <p:cNvSpPr/>
          <p:nvPr/>
        </p:nvSpPr>
        <p:spPr>
          <a:xfrm flipH="1">
            <a:off x="10378906" y="1941764"/>
            <a:ext cx="8078630" cy="11840963"/>
          </a:xfrm>
          <a:custGeom>
            <a:avLst/>
            <a:gdLst/>
            <a:ahLst/>
            <a:cxnLst/>
            <a:rect l="l" t="t" r="r" b="b"/>
            <a:pathLst>
              <a:path w="8078630" h="11840963">
                <a:moveTo>
                  <a:pt x="8078630" y="0"/>
                </a:moveTo>
                <a:lnTo>
                  <a:pt x="0" y="0"/>
                </a:lnTo>
                <a:lnTo>
                  <a:pt x="0" y="11840964"/>
                </a:lnTo>
                <a:lnTo>
                  <a:pt x="8078630" y="11840964"/>
                </a:lnTo>
                <a:lnTo>
                  <a:pt x="8078630" y="0"/>
                </a:lnTo>
                <a:close/>
              </a:path>
            </a:pathLst>
          </a:custGeom>
          <a:blipFill>
            <a:blip r:embed="rId8"/>
            <a:stretch>
              <a:fillRect/>
            </a:stretch>
          </a:blipFill>
        </p:spPr>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rgbClr val="041069">
                <a:alpha val="100000"/>
              </a:srgbClr>
            </a:gs>
            <a:gs pos="50000">
              <a:srgbClr val="5527F5">
                <a:alpha val="100000"/>
              </a:srgbClr>
            </a:gs>
            <a:gs pos="100000">
              <a:srgbClr val="131FA8">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Freeform 2"/>
          <p:cNvSpPr/>
          <p:nvPr/>
        </p:nvSpPr>
        <p:spPr>
          <a:xfrm>
            <a:off x="0" y="1290997"/>
            <a:ext cx="4829460" cy="2500874"/>
          </a:xfrm>
          <a:custGeom>
            <a:avLst/>
            <a:gdLst/>
            <a:ahLst/>
            <a:cxnLst/>
            <a:rect l="l" t="t" r="r" b="b"/>
            <a:pathLst>
              <a:path w="4829460" h="2500874">
                <a:moveTo>
                  <a:pt x="0" y="0"/>
                </a:moveTo>
                <a:lnTo>
                  <a:pt x="4829460" y="0"/>
                </a:lnTo>
                <a:lnTo>
                  <a:pt x="4829460" y="2500874"/>
                </a:lnTo>
                <a:lnTo>
                  <a:pt x="0" y="2500874"/>
                </a:lnTo>
                <a:lnTo>
                  <a:pt x="0" y="0"/>
                </a:lnTo>
                <a:close/>
              </a:path>
            </a:pathLst>
          </a:custGeom>
          <a:blipFill>
            <a:blip r:embed="rId2"/>
            <a:stretch>
              <a:fillRect l="-18566"/>
            </a:stretch>
          </a:blipFill>
        </p:spPr>
      </p:sp>
      <p:sp>
        <p:nvSpPr>
          <p:cNvPr id="3" name="AutoShape 3"/>
          <p:cNvSpPr/>
          <p:nvPr/>
        </p:nvSpPr>
        <p:spPr>
          <a:xfrm flipH="1" flipV="1">
            <a:off x="17259300" y="1028700"/>
            <a:ext cx="0" cy="5786479"/>
          </a:xfrm>
          <a:prstGeom prst="line">
            <a:avLst/>
          </a:prstGeom>
          <a:ln w="38100" cap="flat">
            <a:solidFill>
              <a:srgbClr val="FFFFFF"/>
            </a:solidFill>
            <a:prstDash val="solid"/>
            <a:headEnd type="none" w="sm" len="sm"/>
            <a:tailEnd type="none" w="sm" len="sm"/>
          </a:ln>
        </p:spPr>
      </p:sp>
      <p:grpSp>
        <p:nvGrpSpPr>
          <p:cNvPr id="4" name="Group 4"/>
          <p:cNvGrpSpPr/>
          <p:nvPr/>
        </p:nvGrpSpPr>
        <p:grpSpPr>
          <a:xfrm>
            <a:off x="1028700" y="4234201"/>
            <a:ext cx="9897232" cy="5006268"/>
            <a:chOff x="0" y="0"/>
            <a:chExt cx="13196309" cy="6675023"/>
          </a:xfrm>
        </p:grpSpPr>
        <p:sp>
          <p:nvSpPr>
            <p:cNvPr id="5" name="AutoShape 5"/>
            <p:cNvSpPr/>
            <p:nvPr/>
          </p:nvSpPr>
          <p:spPr>
            <a:xfrm flipV="1">
              <a:off x="25400" y="0"/>
              <a:ext cx="0" cy="6675023"/>
            </a:xfrm>
            <a:prstGeom prst="line">
              <a:avLst/>
            </a:prstGeom>
            <a:ln w="50800" cap="flat">
              <a:solidFill>
                <a:srgbClr val="FFFFFF"/>
              </a:solidFill>
              <a:prstDash val="solid"/>
              <a:headEnd type="none" w="sm" len="sm"/>
              <a:tailEnd type="none" w="sm" len="sm"/>
            </a:ln>
          </p:spPr>
        </p:sp>
        <p:sp>
          <p:nvSpPr>
            <p:cNvPr id="6" name="AutoShape 6"/>
            <p:cNvSpPr/>
            <p:nvPr/>
          </p:nvSpPr>
          <p:spPr>
            <a:xfrm>
              <a:off x="0" y="6649623"/>
              <a:ext cx="13196309" cy="0"/>
            </a:xfrm>
            <a:prstGeom prst="line">
              <a:avLst/>
            </a:prstGeom>
            <a:ln w="50800" cap="flat">
              <a:solidFill>
                <a:srgbClr val="FFFFFF"/>
              </a:solidFill>
              <a:prstDash val="solid"/>
              <a:headEnd type="none" w="sm" len="sm"/>
              <a:tailEnd type="none" w="sm" len="sm"/>
            </a:ln>
          </p:spPr>
        </p:sp>
      </p:grpSp>
      <p:sp>
        <p:nvSpPr>
          <p:cNvPr id="7" name="Freeform 7"/>
          <p:cNvSpPr/>
          <p:nvPr/>
        </p:nvSpPr>
        <p:spPr>
          <a:xfrm>
            <a:off x="10925932" y="6358656"/>
            <a:ext cx="6819964" cy="5836080"/>
          </a:xfrm>
          <a:custGeom>
            <a:avLst/>
            <a:gdLst/>
            <a:ahLst/>
            <a:cxnLst/>
            <a:rect l="l" t="t" r="r" b="b"/>
            <a:pathLst>
              <a:path w="6819964" h="5836080">
                <a:moveTo>
                  <a:pt x="0" y="0"/>
                </a:moveTo>
                <a:lnTo>
                  <a:pt x="6819964" y="0"/>
                </a:lnTo>
                <a:lnTo>
                  <a:pt x="6819964" y="5836081"/>
                </a:lnTo>
                <a:lnTo>
                  <a:pt x="0" y="5836081"/>
                </a:lnTo>
                <a:lnTo>
                  <a:pt x="0" y="0"/>
                </a:lnTo>
                <a:close/>
              </a:path>
            </a:pathLst>
          </a:custGeom>
          <a:blipFill>
            <a:blip r:embed="rId3"/>
            <a:stretch>
              <a:fillRect/>
            </a:stretch>
          </a:blipFill>
        </p:spPr>
      </p:sp>
      <p:sp>
        <p:nvSpPr>
          <p:cNvPr id="8" name="Freeform 8"/>
          <p:cNvSpPr/>
          <p:nvPr/>
        </p:nvSpPr>
        <p:spPr>
          <a:xfrm>
            <a:off x="1078607" y="4234201"/>
            <a:ext cx="9847325" cy="4968168"/>
          </a:xfrm>
          <a:prstGeom prst="snip1Rect">
            <a:avLst/>
          </a:prstGeom>
          <a:blipFill>
            <a:blip r:embed="rId4"/>
            <a:stretch>
              <a:fillRect l="-26983" t="-30310" r="-21969" b="-25000"/>
            </a:stretch>
          </a:blipFill>
        </p:spPr>
      </p:sp>
      <p:sp>
        <p:nvSpPr>
          <p:cNvPr id="9" name="TextBox 9"/>
          <p:cNvSpPr txBox="1"/>
          <p:nvPr/>
        </p:nvSpPr>
        <p:spPr>
          <a:xfrm>
            <a:off x="4829460" y="1247775"/>
            <a:ext cx="12301866" cy="2771772"/>
          </a:xfrm>
          <a:prstGeom prst="rect">
            <a:avLst/>
          </a:prstGeom>
        </p:spPr>
        <p:txBody>
          <a:bodyPr wrap="square" lIns="0" tIns="0" rIns="0" bIns="0" rtlCol="0" anchor="t">
            <a:spAutoFit/>
          </a:bodyPr>
          <a:lstStyle/>
          <a:p>
            <a:pPr marL="0" lvl="0" indent="0" algn="r">
              <a:lnSpc>
                <a:spcPts val="3599"/>
              </a:lnSpc>
              <a:spcBef>
                <a:spcPct val="0"/>
              </a:spcBef>
            </a:pPr>
            <a:r>
              <a:rPr lang="en-US" sz="4999" b="1" dirty="0">
                <a:solidFill>
                  <a:srgbClr val="FFFC00"/>
                </a:solidFill>
                <a:latin typeface="Computer Says No"/>
              </a:rPr>
              <a:t>САЙТИК МАТЕМАТИКА</a:t>
            </a:r>
            <a:r>
              <a:rPr lang="en-US" sz="4999" dirty="0">
                <a:solidFill>
                  <a:srgbClr val="FFFFFF"/>
                </a:solidFill>
                <a:latin typeface="Computer Says No"/>
              </a:rPr>
              <a:t> - ЦЕ ОНЛАЙН РЕСУРС, ЯКИЙ НАДАЄ МОЖЛИВІСТЬ ВИРІШУВАТИ РІЗНОМАНІТНІ МАТЕМАТИЧНІ ЗАВДАННЯ. НА ЦЬОМУ САЙТІ ДОСТУПНИЙ КАЛЬКУЛЯТОР ПІФАГОРА ДЛЯ ОБЧИСЛЕННЯ ГІПОТЕНУЗИ ТА ІНШИХ СТОРІН ПРЯМОКУТНОГО ТРИКУТНИКА. ТАКОЖ ТУТ МОЖНА ВИРІШУВАТИ КВАДРАТНІ РІВНЯННЯ ТА ПРОВОДИТИ ПРОСТІ МАТЕМАТИЧНІ ОПЕРАЦІЇ, ТАКІ ЯК ДОДАВАННЯ, ВІДНІМАННЯ, МНОЖЕННЯ ТА ДІЛЕННЯ.</a:t>
            </a:r>
          </a:p>
        </p:txBody>
      </p:sp>
      <p:sp>
        <p:nvSpPr>
          <p:cNvPr id="10" name="TextBox 10"/>
          <p:cNvSpPr txBox="1"/>
          <p:nvPr/>
        </p:nvSpPr>
        <p:spPr>
          <a:xfrm>
            <a:off x="11034855" y="4043935"/>
            <a:ext cx="6096471" cy="2370580"/>
          </a:xfrm>
          <a:prstGeom prst="rect">
            <a:avLst/>
          </a:prstGeom>
        </p:spPr>
        <p:txBody>
          <a:bodyPr lIns="0" tIns="0" rIns="0" bIns="0" rtlCol="0" anchor="t">
            <a:spAutoFit/>
          </a:bodyPr>
          <a:lstStyle/>
          <a:p>
            <a:pPr marL="0" lvl="0" indent="0" algn="r">
              <a:lnSpc>
                <a:spcPts val="3023"/>
              </a:lnSpc>
              <a:spcBef>
                <a:spcPct val="0"/>
              </a:spcBef>
            </a:pPr>
            <a:r>
              <a:rPr lang="en-US" sz="4199" dirty="0">
                <a:solidFill>
                  <a:srgbClr val="FFFFFF"/>
                </a:solidFill>
                <a:latin typeface="Computer Says No"/>
              </a:rPr>
              <a:t>САЙТ ТАКОЖ ПРОПОНУЄ МОЖЛИВІСТЬ ГЕНЕРУВАТИ ЧИСЛА ДЛЯ ВИКОРИСТАННЯ У РІЗНИХ МАТЕМАТИЧНИХ ЗАВДАННЯХ. ЦЕЙ РЕСУРС ДОПОМАГАЄ КОРИСТУВАЧАМ ШВИДКО ТА ЗРУЧНО ВИРІШУВАТИ РІЗНІ ЗАВДАННЯ З МАТЕМАТИКИ В ОНЛАЙН-РЕЖИМІ.</a:t>
            </a:r>
          </a:p>
        </p:txBody>
      </p:sp>
    </p:spTree>
  </p:cSld>
  <p:clrMapOvr>
    <a:masterClrMapping/>
  </p:clrMapOvr>
  <p:transition spd="slow">
    <p:push dir="u"/>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rgbClr val="9B60EB">
                <a:alpha val="100000"/>
              </a:srgbClr>
            </a:gs>
            <a:gs pos="50000">
              <a:srgbClr val="5527F5">
                <a:alpha val="100000"/>
              </a:srgbClr>
            </a:gs>
            <a:gs pos="100000">
              <a:srgbClr val="131FA8">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grpSp>
        <p:nvGrpSpPr>
          <p:cNvPr id="2" name="Group 2"/>
          <p:cNvGrpSpPr/>
          <p:nvPr/>
        </p:nvGrpSpPr>
        <p:grpSpPr>
          <a:xfrm>
            <a:off x="294186" y="406589"/>
            <a:ext cx="7937973" cy="9510914"/>
            <a:chOff x="0" y="0"/>
            <a:chExt cx="8585708" cy="10287000"/>
          </a:xfrm>
        </p:grpSpPr>
        <p:sp>
          <p:nvSpPr>
            <p:cNvPr id="3" name="Freeform 3"/>
            <p:cNvSpPr/>
            <p:nvPr/>
          </p:nvSpPr>
          <p:spPr>
            <a:xfrm>
              <a:off x="0" y="0"/>
              <a:ext cx="8585708" cy="10287000"/>
            </a:xfrm>
            <a:custGeom>
              <a:avLst/>
              <a:gdLst/>
              <a:ahLst/>
              <a:cxnLst/>
              <a:rect l="l" t="t" r="r" b="b"/>
              <a:pathLst>
                <a:path w="8585708" h="10287000">
                  <a:moveTo>
                    <a:pt x="8585708" y="762"/>
                  </a:moveTo>
                  <a:cubicBezTo>
                    <a:pt x="8581644" y="20447"/>
                    <a:pt x="8577961" y="40132"/>
                    <a:pt x="8573515" y="59690"/>
                  </a:cubicBezTo>
                  <a:cubicBezTo>
                    <a:pt x="8478139" y="485521"/>
                    <a:pt x="8382635" y="911225"/>
                    <a:pt x="8287258" y="1337056"/>
                  </a:cubicBezTo>
                  <a:cubicBezTo>
                    <a:pt x="8146288" y="1966722"/>
                    <a:pt x="8005699" y="2596388"/>
                    <a:pt x="7864601" y="3225927"/>
                  </a:cubicBezTo>
                  <a:cubicBezTo>
                    <a:pt x="7691247" y="3999103"/>
                    <a:pt x="7517384" y="4772152"/>
                    <a:pt x="7344028" y="5545328"/>
                  </a:cubicBezTo>
                  <a:cubicBezTo>
                    <a:pt x="7194676" y="6211443"/>
                    <a:pt x="7045578" y="6877558"/>
                    <a:pt x="6896353" y="7543800"/>
                  </a:cubicBezTo>
                  <a:cubicBezTo>
                    <a:pt x="6765289" y="8129016"/>
                    <a:pt x="6634480" y="8714105"/>
                    <a:pt x="6503162" y="9299194"/>
                  </a:cubicBezTo>
                  <a:cubicBezTo>
                    <a:pt x="6429375" y="9628251"/>
                    <a:pt x="6354953" y="9957181"/>
                    <a:pt x="6280785" y="10286238"/>
                  </a:cubicBezTo>
                  <a:cubicBezTo>
                    <a:pt x="4199382" y="10286238"/>
                    <a:pt x="2118106" y="10286111"/>
                    <a:pt x="36830" y="10287000"/>
                  </a:cubicBezTo>
                  <a:cubicBezTo>
                    <a:pt x="6731" y="10287000"/>
                    <a:pt x="0" y="10280269"/>
                    <a:pt x="0" y="10250043"/>
                  </a:cubicBezTo>
                  <a:cubicBezTo>
                    <a:pt x="762" y="6845681"/>
                    <a:pt x="762" y="3441319"/>
                    <a:pt x="0" y="36957"/>
                  </a:cubicBezTo>
                  <a:cubicBezTo>
                    <a:pt x="0" y="6731"/>
                    <a:pt x="6731" y="0"/>
                    <a:pt x="36830" y="0"/>
                  </a:cubicBezTo>
                  <a:cubicBezTo>
                    <a:pt x="2886456" y="762"/>
                    <a:pt x="5736082" y="762"/>
                    <a:pt x="8585708" y="762"/>
                  </a:cubicBezTo>
                  <a:lnTo>
                    <a:pt x="8585708" y="762"/>
                  </a:lnTo>
                  <a:close/>
                </a:path>
              </a:pathLst>
            </a:custGeom>
            <a:blipFill>
              <a:blip r:embed="rId2"/>
              <a:stretch>
                <a:fillRect l="-61549" r="-61549"/>
              </a:stretch>
            </a:blipFill>
            <a:ln w="28575" cap="rnd">
              <a:solidFill>
                <a:srgbClr val="FFFFFF"/>
              </a:solidFill>
              <a:prstDash val="solid"/>
              <a:round/>
            </a:ln>
          </p:spPr>
        </p:sp>
      </p:grpSp>
      <p:sp>
        <p:nvSpPr>
          <p:cNvPr id="4" name="TextBox 4"/>
          <p:cNvSpPr txBox="1"/>
          <p:nvPr/>
        </p:nvSpPr>
        <p:spPr>
          <a:xfrm>
            <a:off x="8437211" y="3490219"/>
            <a:ext cx="8223524" cy="3924963"/>
          </a:xfrm>
          <a:prstGeom prst="rect">
            <a:avLst/>
          </a:prstGeom>
        </p:spPr>
        <p:txBody>
          <a:bodyPr lIns="0" tIns="0" rIns="0" bIns="0" rtlCol="0" anchor="t">
            <a:spAutoFit/>
          </a:bodyPr>
          <a:lstStyle/>
          <a:p>
            <a:pPr algn="ctr">
              <a:lnSpc>
                <a:spcPts val="5187"/>
              </a:lnSpc>
            </a:pPr>
            <a:r>
              <a:rPr lang="en-US" sz="3201">
                <a:solidFill>
                  <a:srgbClr val="FFFFFF"/>
                </a:solidFill>
                <a:latin typeface="Poppins Light"/>
              </a:rPr>
              <a:t>Калькулятор дозволяє користувачам знаходити суму, різницю, добуток та частку двох чисел, а також порівнювати їх. Для більш складних обчислень можна використовувати корінь, степінь та факторіал.</a:t>
            </a:r>
          </a:p>
        </p:txBody>
      </p:sp>
      <p:sp>
        <p:nvSpPr>
          <p:cNvPr id="5" name="Freeform 5"/>
          <p:cNvSpPr/>
          <p:nvPr/>
        </p:nvSpPr>
        <p:spPr>
          <a:xfrm flipH="1">
            <a:off x="14548536" y="7642525"/>
            <a:ext cx="4224398" cy="3231550"/>
          </a:xfrm>
          <a:custGeom>
            <a:avLst/>
            <a:gdLst/>
            <a:ahLst/>
            <a:cxnLst/>
            <a:rect l="l" t="t" r="r" b="b"/>
            <a:pathLst>
              <a:path w="4224398" h="3231550">
                <a:moveTo>
                  <a:pt x="4224398" y="0"/>
                </a:moveTo>
                <a:lnTo>
                  <a:pt x="0" y="0"/>
                </a:lnTo>
                <a:lnTo>
                  <a:pt x="0" y="3231550"/>
                </a:lnTo>
                <a:lnTo>
                  <a:pt x="4224398" y="3231550"/>
                </a:lnTo>
                <a:lnTo>
                  <a:pt x="4224398" y="0"/>
                </a:lnTo>
                <a:close/>
              </a:path>
            </a:pathLst>
          </a:custGeom>
          <a:blipFill>
            <a:blip r:embed="rId3"/>
            <a:stretch>
              <a:fillRect/>
            </a:stretch>
          </a:blipFill>
        </p:spPr>
      </p:sp>
      <p:sp>
        <p:nvSpPr>
          <p:cNvPr id="6" name="Freeform 6"/>
          <p:cNvSpPr/>
          <p:nvPr/>
        </p:nvSpPr>
        <p:spPr>
          <a:xfrm>
            <a:off x="10571271" y="-3708211"/>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4"/>
            <a:stretch>
              <a:fillRect/>
            </a:stretch>
          </a:blipFill>
        </p:spPr>
      </p:sp>
      <p:sp>
        <p:nvSpPr>
          <p:cNvPr id="7" name="Freeform 7"/>
          <p:cNvSpPr/>
          <p:nvPr/>
        </p:nvSpPr>
        <p:spPr>
          <a:xfrm>
            <a:off x="10723671" y="-3555811"/>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4"/>
            <a:stretch>
              <a:fillRect/>
            </a:stretch>
          </a:blipFill>
        </p:spPr>
      </p:sp>
      <p:sp>
        <p:nvSpPr>
          <p:cNvPr id="8" name="TextBox 8"/>
          <p:cNvSpPr txBox="1"/>
          <p:nvPr/>
        </p:nvSpPr>
        <p:spPr>
          <a:xfrm>
            <a:off x="9537566" y="1950965"/>
            <a:ext cx="6542771" cy="1564531"/>
          </a:xfrm>
          <a:prstGeom prst="rect">
            <a:avLst/>
          </a:prstGeom>
        </p:spPr>
        <p:txBody>
          <a:bodyPr lIns="0" tIns="0" rIns="0" bIns="0" rtlCol="0" anchor="t">
            <a:spAutoFit/>
          </a:bodyPr>
          <a:lstStyle/>
          <a:p>
            <a:pPr marL="0" lvl="0" indent="0" algn="ctr">
              <a:lnSpc>
                <a:spcPts val="6142"/>
              </a:lnSpc>
              <a:spcBef>
                <a:spcPct val="0"/>
              </a:spcBef>
            </a:pPr>
            <a:r>
              <a:rPr lang="en-US" sz="8531" b="1" dirty="0">
                <a:solidFill>
                  <a:srgbClr val="FFFC00"/>
                </a:solidFill>
                <a:latin typeface="Computer Says No"/>
              </a:rPr>
              <a:t>КАЛЬКУЛЯТОР ПРОСТИХ ОПЕРАЦІЙ</a:t>
            </a:r>
          </a:p>
        </p:txBody>
      </p:sp>
      <p:sp>
        <p:nvSpPr>
          <p:cNvPr id="9" name="Freeform 9"/>
          <p:cNvSpPr/>
          <p:nvPr/>
        </p:nvSpPr>
        <p:spPr>
          <a:xfrm rot="1825457">
            <a:off x="-1911821" y="9152427"/>
            <a:ext cx="9971383" cy="4202938"/>
          </a:xfrm>
          <a:custGeom>
            <a:avLst/>
            <a:gdLst/>
            <a:ahLst/>
            <a:cxnLst/>
            <a:rect l="l" t="t" r="r" b="b"/>
            <a:pathLst>
              <a:path w="9971383" h="4202938">
                <a:moveTo>
                  <a:pt x="0" y="0"/>
                </a:moveTo>
                <a:lnTo>
                  <a:pt x="9971384" y="0"/>
                </a:lnTo>
                <a:lnTo>
                  <a:pt x="9971384" y="4202938"/>
                </a:lnTo>
                <a:lnTo>
                  <a:pt x="0" y="4202938"/>
                </a:lnTo>
                <a:lnTo>
                  <a:pt x="0" y="0"/>
                </a:lnTo>
                <a:close/>
              </a:path>
            </a:pathLst>
          </a:custGeom>
          <a:blipFill>
            <a:blip r:embed="rId5"/>
            <a:stretch>
              <a:fillRect/>
            </a:stretch>
          </a:blipFill>
        </p:spPr>
      </p:sp>
    </p:spTree>
  </p:cSld>
  <p:clrMapOvr>
    <a:masterClrMapping/>
  </p:clrMapOvr>
  <p:transition spd="med">
    <p:pull/>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rgbClr val="9B60EB">
                <a:alpha val="100000"/>
              </a:srgbClr>
            </a:gs>
            <a:gs pos="50000">
              <a:srgbClr val="5527F5">
                <a:alpha val="100000"/>
              </a:srgbClr>
            </a:gs>
            <a:gs pos="100000">
              <a:srgbClr val="131FA8">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grpSp>
        <p:nvGrpSpPr>
          <p:cNvPr id="2" name="Group 2"/>
          <p:cNvGrpSpPr/>
          <p:nvPr/>
        </p:nvGrpSpPr>
        <p:grpSpPr>
          <a:xfrm>
            <a:off x="284761" y="388043"/>
            <a:ext cx="8152449" cy="9510914"/>
            <a:chOff x="0" y="0"/>
            <a:chExt cx="8817685" cy="10287000"/>
          </a:xfrm>
        </p:grpSpPr>
        <p:sp>
          <p:nvSpPr>
            <p:cNvPr id="3" name="Freeform 3"/>
            <p:cNvSpPr/>
            <p:nvPr/>
          </p:nvSpPr>
          <p:spPr>
            <a:xfrm>
              <a:off x="0" y="0"/>
              <a:ext cx="8817685" cy="10287000"/>
            </a:xfrm>
            <a:custGeom>
              <a:avLst/>
              <a:gdLst/>
              <a:ahLst/>
              <a:cxnLst/>
              <a:rect l="l" t="t" r="r" b="b"/>
              <a:pathLst>
                <a:path w="8817685" h="10287000">
                  <a:moveTo>
                    <a:pt x="8817685" y="762"/>
                  </a:moveTo>
                  <a:cubicBezTo>
                    <a:pt x="8813511" y="20447"/>
                    <a:pt x="8809729" y="40132"/>
                    <a:pt x="8805163" y="59690"/>
                  </a:cubicBezTo>
                  <a:cubicBezTo>
                    <a:pt x="8707210" y="485521"/>
                    <a:pt x="8609125" y="911225"/>
                    <a:pt x="8511171" y="1337056"/>
                  </a:cubicBezTo>
                  <a:cubicBezTo>
                    <a:pt x="8366392" y="1966722"/>
                    <a:pt x="8222005" y="2596388"/>
                    <a:pt x="8077095" y="3225927"/>
                  </a:cubicBezTo>
                  <a:cubicBezTo>
                    <a:pt x="7899057" y="3999103"/>
                    <a:pt x="7720496" y="4772152"/>
                    <a:pt x="7542457" y="5545328"/>
                  </a:cubicBezTo>
                  <a:cubicBezTo>
                    <a:pt x="7389069" y="6211443"/>
                    <a:pt x="7235943" y="6877558"/>
                    <a:pt x="7082686" y="7543800"/>
                  </a:cubicBezTo>
                  <a:cubicBezTo>
                    <a:pt x="6948081" y="8129016"/>
                    <a:pt x="6813737" y="8714105"/>
                    <a:pt x="6678871" y="9299194"/>
                  </a:cubicBezTo>
                  <a:cubicBezTo>
                    <a:pt x="6603090" y="9628251"/>
                    <a:pt x="6526657" y="9957181"/>
                    <a:pt x="6450485" y="10286238"/>
                  </a:cubicBezTo>
                  <a:cubicBezTo>
                    <a:pt x="4312845" y="10286238"/>
                    <a:pt x="2175335" y="10286111"/>
                    <a:pt x="37825" y="10287000"/>
                  </a:cubicBezTo>
                  <a:cubicBezTo>
                    <a:pt x="6913" y="10287000"/>
                    <a:pt x="0" y="10280269"/>
                    <a:pt x="0" y="10250043"/>
                  </a:cubicBezTo>
                  <a:cubicBezTo>
                    <a:pt x="783" y="6845681"/>
                    <a:pt x="783" y="3441319"/>
                    <a:pt x="0" y="36957"/>
                  </a:cubicBezTo>
                  <a:cubicBezTo>
                    <a:pt x="0" y="6731"/>
                    <a:pt x="6913" y="0"/>
                    <a:pt x="37825" y="0"/>
                  </a:cubicBezTo>
                  <a:cubicBezTo>
                    <a:pt x="2964445" y="762"/>
                    <a:pt x="5891065" y="762"/>
                    <a:pt x="8817685" y="762"/>
                  </a:cubicBezTo>
                  <a:lnTo>
                    <a:pt x="8817685" y="762"/>
                  </a:lnTo>
                  <a:close/>
                </a:path>
              </a:pathLst>
            </a:custGeom>
            <a:blipFill>
              <a:blip r:embed="rId2"/>
              <a:stretch>
                <a:fillRect l="-50603" r="-50603"/>
              </a:stretch>
            </a:blipFill>
            <a:ln w="28575" cap="rnd">
              <a:solidFill>
                <a:srgbClr val="FFFFFF"/>
              </a:solidFill>
              <a:prstDash val="solid"/>
              <a:round/>
            </a:ln>
          </p:spPr>
        </p:sp>
      </p:grpSp>
      <p:sp>
        <p:nvSpPr>
          <p:cNvPr id="4" name="TextBox 4"/>
          <p:cNvSpPr txBox="1"/>
          <p:nvPr/>
        </p:nvSpPr>
        <p:spPr>
          <a:xfrm>
            <a:off x="8437211" y="3490219"/>
            <a:ext cx="9088789" cy="4001095"/>
          </a:xfrm>
          <a:prstGeom prst="rect">
            <a:avLst/>
          </a:prstGeom>
        </p:spPr>
        <p:txBody>
          <a:bodyPr wrap="square" lIns="0" tIns="0" rIns="0" bIns="0" rtlCol="0" anchor="t">
            <a:spAutoFit/>
          </a:bodyPr>
          <a:lstStyle/>
          <a:p>
            <a:pPr algn="ctr">
              <a:lnSpc>
                <a:spcPts val="5187"/>
              </a:lnSpc>
            </a:pPr>
            <a:r>
              <a:rPr lang="en-US" sz="3201" dirty="0" err="1">
                <a:solidFill>
                  <a:srgbClr val="FFFFFF"/>
                </a:solidFill>
                <a:latin typeface="Poppins Light"/>
              </a:rPr>
              <a:t>Калькулятор</a:t>
            </a:r>
            <a:r>
              <a:rPr lang="en-US" sz="3201" dirty="0">
                <a:solidFill>
                  <a:srgbClr val="FFFFFF"/>
                </a:solidFill>
                <a:latin typeface="Poppins Light"/>
              </a:rPr>
              <a:t> </a:t>
            </a:r>
            <a:r>
              <a:rPr lang="en-US" sz="3201" dirty="0" err="1">
                <a:solidFill>
                  <a:srgbClr val="FFFFFF"/>
                </a:solidFill>
                <a:latin typeface="Poppins Light"/>
              </a:rPr>
              <a:t>дозволяє</a:t>
            </a:r>
            <a:r>
              <a:rPr lang="en-US" sz="3201" dirty="0">
                <a:solidFill>
                  <a:srgbClr val="FFFFFF"/>
                </a:solidFill>
                <a:latin typeface="Poppins Light"/>
              </a:rPr>
              <a:t> </a:t>
            </a:r>
            <a:r>
              <a:rPr lang="en-US" sz="3201" dirty="0" err="1">
                <a:solidFill>
                  <a:srgbClr val="FFFFFF"/>
                </a:solidFill>
                <a:latin typeface="Poppins Light"/>
              </a:rPr>
              <a:t>користувачам</a:t>
            </a:r>
            <a:r>
              <a:rPr lang="en-US" sz="3201" dirty="0">
                <a:solidFill>
                  <a:srgbClr val="FFFFFF"/>
                </a:solidFill>
                <a:latin typeface="Poppins Light"/>
              </a:rPr>
              <a:t> </a:t>
            </a:r>
            <a:r>
              <a:rPr lang="en-US" sz="3201" dirty="0" err="1">
                <a:solidFill>
                  <a:srgbClr val="FFFFFF"/>
                </a:solidFill>
                <a:latin typeface="Poppins Light"/>
              </a:rPr>
              <a:t>знаходити</a:t>
            </a:r>
            <a:r>
              <a:rPr lang="en-US" sz="3201" dirty="0">
                <a:solidFill>
                  <a:srgbClr val="FFFFFF"/>
                </a:solidFill>
                <a:latin typeface="Poppins Light"/>
              </a:rPr>
              <a:t> </a:t>
            </a:r>
            <a:r>
              <a:rPr lang="en-US" sz="3201" dirty="0" err="1">
                <a:solidFill>
                  <a:srgbClr val="FFFFFF"/>
                </a:solidFill>
                <a:latin typeface="Poppins Light"/>
              </a:rPr>
              <a:t>корені</a:t>
            </a:r>
            <a:r>
              <a:rPr lang="en-US" sz="3201" dirty="0">
                <a:solidFill>
                  <a:srgbClr val="FFFFFF"/>
                </a:solidFill>
                <a:latin typeface="Poppins Light"/>
              </a:rPr>
              <a:t> </a:t>
            </a:r>
            <a:r>
              <a:rPr lang="en-US" sz="3201" dirty="0" err="1">
                <a:solidFill>
                  <a:srgbClr val="FFFFFF"/>
                </a:solidFill>
                <a:latin typeface="Poppins Light"/>
              </a:rPr>
              <a:t>квадратного</a:t>
            </a:r>
            <a:r>
              <a:rPr lang="en-US" sz="3201" dirty="0">
                <a:solidFill>
                  <a:srgbClr val="FFFFFF"/>
                </a:solidFill>
                <a:latin typeface="Poppins Light"/>
              </a:rPr>
              <a:t> </a:t>
            </a:r>
            <a:r>
              <a:rPr lang="en-US" sz="3201" dirty="0" err="1">
                <a:solidFill>
                  <a:srgbClr val="FFFFFF"/>
                </a:solidFill>
                <a:latin typeface="Poppins Light"/>
              </a:rPr>
              <a:t>рівняння</a:t>
            </a:r>
            <a:r>
              <a:rPr lang="en-US" sz="3201" dirty="0">
                <a:solidFill>
                  <a:srgbClr val="FFFFFF"/>
                </a:solidFill>
                <a:latin typeface="Poppins Light"/>
              </a:rPr>
              <a:t> </a:t>
            </a:r>
            <a:r>
              <a:rPr lang="en-US" sz="3201" dirty="0" err="1">
                <a:solidFill>
                  <a:srgbClr val="FFFFFF"/>
                </a:solidFill>
                <a:latin typeface="Poppins Light"/>
              </a:rPr>
              <a:t>типу</a:t>
            </a:r>
            <a:r>
              <a:rPr lang="en-US" sz="3201" dirty="0">
                <a:solidFill>
                  <a:srgbClr val="FFFFFF"/>
                </a:solidFill>
                <a:latin typeface="Poppins Light"/>
              </a:rPr>
              <a:t>: </a:t>
            </a:r>
            <a:endParaRPr lang="uk-UA" sz="3201" dirty="0" smtClean="0">
              <a:solidFill>
                <a:srgbClr val="FFFFFF"/>
              </a:solidFill>
              <a:latin typeface="Poppins Light"/>
            </a:endParaRPr>
          </a:p>
          <a:p>
            <a:pPr algn="ctr">
              <a:lnSpc>
                <a:spcPts val="5187"/>
              </a:lnSpc>
            </a:pPr>
            <a:r>
              <a:rPr lang="en-US" sz="3201" dirty="0" smtClean="0">
                <a:solidFill>
                  <a:srgbClr val="00E8FF"/>
                </a:solidFill>
                <a:latin typeface="Poppins Light"/>
              </a:rPr>
              <a:t>ax² </a:t>
            </a:r>
            <a:r>
              <a:rPr lang="en-US" sz="3201" dirty="0">
                <a:solidFill>
                  <a:srgbClr val="00E8FF"/>
                </a:solidFill>
                <a:latin typeface="Poppins Light"/>
              </a:rPr>
              <a:t>+ </a:t>
            </a:r>
            <a:r>
              <a:rPr lang="en-US" sz="3201" dirty="0" err="1">
                <a:solidFill>
                  <a:srgbClr val="00E8FF"/>
                </a:solidFill>
                <a:latin typeface="Poppins Light"/>
              </a:rPr>
              <a:t>bx</a:t>
            </a:r>
            <a:r>
              <a:rPr lang="en-US" sz="3201" dirty="0">
                <a:solidFill>
                  <a:srgbClr val="00E8FF"/>
                </a:solidFill>
                <a:latin typeface="Poppins Light"/>
              </a:rPr>
              <a:t> + c = 0</a:t>
            </a:r>
          </a:p>
          <a:p>
            <a:pPr algn="ctr">
              <a:lnSpc>
                <a:spcPts val="5187"/>
              </a:lnSpc>
            </a:pPr>
            <a:r>
              <a:rPr lang="en-US" sz="3201" dirty="0" err="1">
                <a:solidFill>
                  <a:srgbClr val="FFFFFF"/>
                </a:solidFill>
                <a:latin typeface="Poppins Light"/>
              </a:rPr>
              <a:t>Користувач</a:t>
            </a:r>
            <a:r>
              <a:rPr lang="en-US" sz="3201" dirty="0">
                <a:solidFill>
                  <a:srgbClr val="FFFFFF"/>
                </a:solidFill>
                <a:latin typeface="Poppins Light"/>
              </a:rPr>
              <a:t> </a:t>
            </a:r>
            <a:r>
              <a:rPr lang="en-US" sz="3201" dirty="0" err="1">
                <a:solidFill>
                  <a:srgbClr val="FFFFFF"/>
                </a:solidFill>
                <a:latin typeface="Poppins Light"/>
              </a:rPr>
              <a:t>вводить</a:t>
            </a:r>
            <a:r>
              <a:rPr lang="en-US" sz="3201" dirty="0">
                <a:solidFill>
                  <a:srgbClr val="FFFFFF"/>
                </a:solidFill>
                <a:latin typeface="Poppins Light"/>
              </a:rPr>
              <a:t> </a:t>
            </a:r>
            <a:r>
              <a:rPr lang="en-US" sz="3201" dirty="0" err="1">
                <a:solidFill>
                  <a:srgbClr val="FFFFFF"/>
                </a:solidFill>
                <a:latin typeface="Poppins Light"/>
              </a:rPr>
              <a:t>значення</a:t>
            </a:r>
            <a:r>
              <a:rPr lang="en-US" sz="3201" dirty="0">
                <a:solidFill>
                  <a:srgbClr val="FFFFFF"/>
                </a:solidFill>
                <a:latin typeface="Poppins Light"/>
              </a:rPr>
              <a:t> </a:t>
            </a:r>
            <a:r>
              <a:rPr lang="en-US" sz="3201" dirty="0">
                <a:solidFill>
                  <a:srgbClr val="00E8FF"/>
                </a:solidFill>
                <a:latin typeface="Poppins Light"/>
              </a:rPr>
              <a:t>a</a:t>
            </a:r>
            <a:r>
              <a:rPr lang="en-US" sz="3201" dirty="0">
                <a:solidFill>
                  <a:srgbClr val="FFFFFF"/>
                </a:solidFill>
                <a:latin typeface="Poppins Light"/>
              </a:rPr>
              <a:t>, </a:t>
            </a:r>
            <a:r>
              <a:rPr lang="en-US" sz="3201" dirty="0">
                <a:solidFill>
                  <a:srgbClr val="00E8FF"/>
                </a:solidFill>
                <a:latin typeface="Poppins Light"/>
              </a:rPr>
              <a:t>b</a:t>
            </a:r>
            <a:r>
              <a:rPr lang="en-US" sz="3201" dirty="0">
                <a:solidFill>
                  <a:srgbClr val="FFFFFF"/>
                </a:solidFill>
                <a:latin typeface="Poppins Light"/>
              </a:rPr>
              <a:t> і</a:t>
            </a:r>
            <a:r>
              <a:rPr lang="en-US" sz="3201" dirty="0">
                <a:solidFill>
                  <a:srgbClr val="00E8FF"/>
                </a:solidFill>
                <a:latin typeface="Poppins Light"/>
              </a:rPr>
              <a:t> c</a:t>
            </a:r>
            <a:r>
              <a:rPr lang="en-US" sz="3201" dirty="0">
                <a:solidFill>
                  <a:srgbClr val="FFFFFF"/>
                </a:solidFill>
                <a:latin typeface="Poppins Light"/>
              </a:rPr>
              <a:t> з </a:t>
            </a:r>
            <a:r>
              <a:rPr lang="en-US" sz="3201" dirty="0" err="1">
                <a:solidFill>
                  <a:srgbClr val="FFFFFF"/>
                </a:solidFill>
                <a:latin typeface="Poppins Light"/>
              </a:rPr>
              <a:t>клавіатури</a:t>
            </a:r>
            <a:r>
              <a:rPr lang="en-US" sz="3201" dirty="0">
                <a:solidFill>
                  <a:srgbClr val="FFFFFF"/>
                </a:solidFill>
                <a:latin typeface="Poppins Light"/>
              </a:rPr>
              <a:t>. </a:t>
            </a:r>
            <a:r>
              <a:rPr lang="en-US" sz="3201" dirty="0" err="1">
                <a:solidFill>
                  <a:srgbClr val="FFFFFF"/>
                </a:solidFill>
                <a:latin typeface="Poppins Light"/>
              </a:rPr>
              <a:t>Програма</a:t>
            </a:r>
            <a:r>
              <a:rPr lang="en-US" sz="3201" dirty="0">
                <a:solidFill>
                  <a:srgbClr val="FFFFFF"/>
                </a:solidFill>
                <a:latin typeface="Poppins Light"/>
              </a:rPr>
              <a:t> </a:t>
            </a:r>
            <a:r>
              <a:rPr lang="en-US" sz="3201" dirty="0" err="1">
                <a:solidFill>
                  <a:srgbClr val="FFFFFF"/>
                </a:solidFill>
                <a:latin typeface="Poppins Light"/>
              </a:rPr>
              <a:t>обчислює</a:t>
            </a:r>
            <a:r>
              <a:rPr lang="en-US" sz="3201" dirty="0">
                <a:solidFill>
                  <a:srgbClr val="FFFFFF"/>
                </a:solidFill>
                <a:latin typeface="Poppins Light"/>
              </a:rPr>
              <a:t> </a:t>
            </a:r>
            <a:r>
              <a:rPr lang="en-US" sz="3201" dirty="0" err="1">
                <a:solidFill>
                  <a:srgbClr val="FFFFFF"/>
                </a:solidFill>
                <a:latin typeface="Poppins Light"/>
              </a:rPr>
              <a:t>дискримінант</a:t>
            </a:r>
            <a:r>
              <a:rPr lang="en-US" sz="3201" dirty="0">
                <a:solidFill>
                  <a:srgbClr val="FFFFFF"/>
                </a:solidFill>
                <a:latin typeface="Poppins Light"/>
              </a:rPr>
              <a:t> </a:t>
            </a:r>
            <a:r>
              <a:rPr lang="en-US" sz="3201" dirty="0" err="1">
                <a:solidFill>
                  <a:srgbClr val="FFFFFF"/>
                </a:solidFill>
                <a:latin typeface="Poppins Light"/>
              </a:rPr>
              <a:t>та</a:t>
            </a:r>
            <a:r>
              <a:rPr lang="en-US" sz="3201" dirty="0">
                <a:solidFill>
                  <a:srgbClr val="FFFFFF"/>
                </a:solidFill>
                <a:latin typeface="Poppins Light"/>
              </a:rPr>
              <a:t> </a:t>
            </a:r>
            <a:r>
              <a:rPr lang="en-US" sz="3201" dirty="0" err="1">
                <a:solidFill>
                  <a:srgbClr val="FFFFFF"/>
                </a:solidFill>
                <a:latin typeface="Poppins Light"/>
              </a:rPr>
              <a:t>після</a:t>
            </a:r>
            <a:r>
              <a:rPr lang="en-US" sz="3201" dirty="0">
                <a:solidFill>
                  <a:srgbClr val="FFFFFF"/>
                </a:solidFill>
                <a:latin typeface="Poppins Light"/>
              </a:rPr>
              <a:t> </a:t>
            </a:r>
            <a:r>
              <a:rPr lang="en-US" sz="3201" dirty="0" err="1">
                <a:solidFill>
                  <a:srgbClr val="FFFFFF"/>
                </a:solidFill>
                <a:latin typeface="Poppins Light"/>
              </a:rPr>
              <a:t>цього</a:t>
            </a:r>
            <a:r>
              <a:rPr lang="en-US" sz="3201" dirty="0">
                <a:solidFill>
                  <a:srgbClr val="FFFFFF"/>
                </a:solidFill>
                <a:latin typeface="Poppins Light"/>
              </a:rPr>
              <a:t> </a:t>
            </a:r>
            <a:r>
              <a:rPr lang="en-US" sz="3201" dirty="0" err="1">
                <a:solidFill>
                  <a:srgbClr val="FFFFFF"/>
                </a:solidFill>
                <a:latin typeface="Poppins Light"/>
              </a:rPr>
              <a:t>знаходить</a:t>
            </a:r>
            <a:r>
              <a:rPr lang="en-US" sz="3201" dirty="0">
                <a:solidFill>
                  <a:srgbClr val="FFFFFF"/>
                </a:solidFill>
                <a:latin typeface="Poppins Light"/>
              </a:rPr>
              <a:t> </a:t>
            </a:r>
            <a:r>
              <a:rPr lang="en-US" sz="3201" dirty="0" err="1">
                <a:solidFill>
                  <a:srgbClr val="FFFFFF"/>
                </a:solidFill>
                <a:latin typeface="Poppins Light"/>
              </a:rPr>
              <a:t>корені</a:t>
            </a:r>
            <a:r>
              <a:rPr lang="en-US" sz="3201" dirty="0">
                <a:solidFill>
                  <a:srgbClr val="FFFFFF"/>
                </a:solidFill>
                <a:latin typeface="Poppins Light"/>
              </a:rPr>
              <a:t> </a:t>
            </a:r>
            <a:r>
              <a:rPr lang="en-US" sz="3201" dirty="0" err="1">
                <a:solidFill>
                  <a:srgbClr val="FFFFFF"/>
                </a:solidFill>
                <a:latin typeface="Poppins Light"/>
              </a:rPr>
              <a:t>рівняння</a:t>
            </a:r>
            <a:r>
              <a:rPr lang="en-US" sz="3201" dirty="0">
                <a:solidFill>
                  <a:srgbClr val="FFFFFF"/>
                </a:solidFill>
                <a:latin typeface="Poppins Light"/>
              </a:rPr>
              <a:t>.</a:t>
            </a:r>
          </a:p>
        </p:txBody>
      </p:sp>
      <p:sp>
        <p:nvSpPr>
          <p:cNvPr id="5" name="Freeform 5"/>
          <p:cNvSpPr/>
          <p:nvPr/>
        </p:nvSpPr>
        <p:spPr>
          <a:xfrm flipH="1">
            <a:off x="14548536" y="7642525"/>
            <a:ext cx="4224398" cy="3231550"/>
          </a:xfrm>
          <a:custGeom>
            <a:avLst/>
            <a:gdLst/>
            <a:ahLst/>
            <a:cxnLst/>
            <a:rect l="l" t="t" r="r" b="b"/>
            <a:pathLst>
              <a:path w="4224398" h="3231550">
                <a:moveTo>
                  <a:pt x="4224398" y="0"/>
                </a:moveTo>
                <a:lnTo>
                  <a:pt x="0" y="0"/>
                </a:lnTo>
                <a:lnTo>
                  <a:pt x="0" y="3231550"/>
                </a:lnTo>
                <a:lnTo>
                  <a:pt x="4224398" y="3231550"/>
                </a:lnTo>
                <a:lnTo>
                  <a:pt x="4224398" y="0"/>
                </a:lnTo>
                <a:close/>
              </a:path>
            </a:pathLst>
          </a:custGeom>
          <a:blipFill>
            <a:blip r:embed="rId3"/>
            <a:stretch>
              <a:fillRect/>
            </a:stretch>
          </a:blipFill>
        </p:spPr>
      </p:sp>
      <p:sp>
        <p:nvSpPr>
          <p:cNvPr id="6" name="Freeform 6"/>
          <p:cNvSpPr/>
          <p:nvPr/>
        </p:nvSpPr>
        <p:spPr>
          <a:xfrm>
            <a:off x="10571271" y="-3708211"/>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4"/>
            <a:stretch>
              <a:fillRect/>
            </a:stretch>
          </a:blipFill>
        </p:spPr>
      </p:sp>
      <p:sp>
        <p:nvSpPr>
          <p:cNvPr id="7" name="Freeform 7"/>
          <p:cNvSpPr/>
          <p:nvPr/>
        </p:nvSpPr>
        <p:spPr>
          <a:xfrm>
            <a:off x="10723671" y="-3555811"/>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4"/>
            <a:stretch>
              <a:fillRect/>
            </a:stretch>
          </a:blipFill>
        </p:spPr>
      </p:sp>
      <p:sp>
        <p:nvSpPr>
          <p:cNvPr id="8" name="Freeform 8"/>
          <p:cNvSpPr/>
          <p:nvPr/>
        </p:nvSpPr>
        <p:spPr>
          <a:xfrm rot="1825457">
            <a:off x="-1911821" y="9152427"/>
            <a:ext cx="9971383" cy="4202938"/>
          </a:xfrm>
          <a:custGeom>
            <a:avLst/>
            <a:gdLst/>
            <a:ahLst/>
            <a:cxnLst/>
            <a:rect l="l" t="t" r="r" b="b"/>
            <a:pathLst>
              <a:path w="9971383" h="4202938">
                <a:moveTo>
                  <a:pt x="0" y="0"/>
                </a:moveTo>
                <a:lnTo>
                  <a:pt x="9971384" y="0"/>
                </a:lnTo>
                <a:lnTo>
                  <a:pt x="9971384" y="4202938"/>
                </a:lnTo>
                <a:lnTo>
                  <a:pt x="0" y="4202938"/>
                </a:lnTo>
                <a:lnTo>
                  <a:pt x="0" y="0"/>
                </a:lnTo>
                <a:close/>
              </a:path>
            </a:pathLst>
          </a:custGeom>
          <a:blipFill>
            <a:blip r:embed="rId5"/>
            <a:stretch>
              <a:fillRect/>
            </a:stretch>
          </a:blipFill>
        </p:spPr>
      </p:sp>
      <p:sp>
        <p:nvSpPr>
          <p:cNvPr id="9" name="TextBox 9"/>
          <p:cNvSpPr txBox="1"/>
          <p:nvPr/>
        </p:nvSpPr>
        <p:spPr>
          <a:xfrm>
            <a:off x="9144000" y="1722365"/>
            <a:ext cx="7699411" cy="1564531"/>
          </a:xfrm>
          <a:prstGeom prst="rect">
            <a:avLst/>
          </a:prstGeom>
        </p:spPr>
        <p:txBody>
          <a:bodyPr lIns="0" tIns="0" rIns="0" bIns="0" rtlCol="0" anchor="t">
            <a:spAutoFit/>
          </a:bodyPr>
          <a:lstStyle/>
          <a:p>
            <a:pPr marL="0" lvl="0" indent="0" algn="ctr">
              <a:lnSpc>
                <a:spcPts val="6142"/>
              </a:lnSpc>
              <a:spcBef>
                <a:spcPct val="0"/>
              </a:spcBef>
            </a:pPr>
            <a:r>
              <a:rPr lang="en-US" sz="8531" b="1" dirty="0">
                <a:solidFill>
                  <a:srgbClr val="FFFC00"/>
                </a:solidFill>
                <a:latin typeface="Computer Says No"/>
              </a:rPr>
              <a:t>КАЛЬКУЛЯТОР КВАДРАТНИХ РІВНЯНЬ</a:t>
            </a:r>
          </a:p>
        </p:txBody>
      </p:sp>
    </p:spTree>
  </p:cSld>
  <p:clrMapOvr>
    <a:masterClrMapping/>
  </p:clrMapOvr>
  <p:transition spd="slow">
    <p:push dir="u"/>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rgbClr val="9B60EB">
                <a:alpha val="100000"/>
              </a:srgbClr>
            </a:gs>
            <a:gs pos="50000">
              <a:srgbClr val="5527F5">
                <a:alpha val="100000"/>
              </a:srgbClr>
            </a:gs>
            <a:gs pos="100000">
              <a:srgbClr val="131FA8">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grpSp>
        <p:nvGrpSpPr>
          <p:cNvPr id="2" name="Group 2"/>
          <p:cNvGrpSpPr/>
          <p:nvPr/>
        </p:nvGrpSpPr>
        <p:grpSpPr>
          <a:xfrm>
            <a:off x="284761" y="388043"/>
            <a:ext cx="8152449" cy="9510914"/>
            <a:chOff x="0" y="0"/>
            <a:chExt cx="8817685" cy="10287000"/>
          </a:xfrm>
        </p:grpSpPr>
        <p:sp>
          <p:nvSpPr>
            <p:cNvPr id="3" name="Freeform 3"/>
            <p:cNvSpPr/>
            <p:nvPr/>
          </p:nvSpPr>
          <p:spPr>
            <a:xfrm>
              <a:off x="0" y="0"/>
              <a:ext cx="8817685" cy="10287000"/>
            </a:xfrm>
            <a:custGeom>
              <a:avLst/>
              <a:gdLst/>
              <a:ahLst/>
              <a:cxnLst/>
              <a:rect l="l" t="t" r="r" b="b"/>
              <a:pathLst>
                <a:path w="8817685" h="10287000">
                  <a:moveTo>
                    <a:pt x="8817685" y="762"/>
                  </a:moveTo>
                  <a:cubicBezTo>
                    <a:pt x="8813511" y="20447"/>
                    <a:pt x="8809729" y="40132"/>
                    <a:pt x="8805163" y="59690"/>
                  </a:cubicBezTo>
                  <a:cubicBezTo>
                    <a:pt x="8707210" y="485521"/>
                    <a:pt x="8609125" y="911225"/>
                    <a:pt x="8511171" y="1337056"/>
                  </a:cubicBezTo>
                  <a:cubicBezTo>
                    <a:pt x="8366392" y="1966722"/>
                    <a:pt x="8222005" y="2596388"/>
                    <a:pt x="8077095" y="3225927"/>
                  </a:cubicBezTo>
                  <a:cubicBezTo>
                    <a:pt x="7899057" y="3999103"/>
                    <a:pt x="7720496" y="4772152"/>
                    <a:pt x="7542457" y="5545328"/>
                  </a:cubicBezTo>
                  <a:cubicBezTo>
                    <a:pt x="7389069" y="6211443"/>
                    <a:pt x="7235943" y="6877558"/>
                    <a:pt x="7082686" y="7543800"/>
                  </a:cubicBezTo>
                  <a:cubicBezTo>
                    <a:pt x="6948081" y="8129016"/>
                    <a:pt x="6813737" y="8714105"/>
                    <a:pt x="6678871" y="9299194"/>
                  </a:cubicBezTo>
                  <a:cubicBezTo>
                    <a:pt x="6603090" y="9628251"/>
                    <a:pt x="6526657" y="9957181"/>
                    <a:pt x="6450485" y="10286238"/>
                  </a:cubicBezTo>
                  <a:cubicBezTo>
                    <a:pt x="4312845" y="10286238"/>
                    <a:pt x="2175335" y="10286111"/>
                    <a:pt x="37825" y="10287000"/>
                  </a:cubicBezTo>
                  <a:cubicBezTo>
                    <a:pt x="6913" y="10287000"/>
                    <a:pt x="0" y="10280269"/>
                    <a:pt x="0" y="10250043"/>
                  </a:cubicBezTo>
                  <a:cubicBezTo>
                    <a:pt x="783" y="6845681"/>
                    <a:pt x="783" y="3441319"/>
                    <a:pt x="0" y="36957"/>
                  </a:cubicBezTo>
                  <a:cubicBezTo>
                    <a:pt x="0" y="6731"/>
                    <a:pt x="6913" y="0"/>
                    <a:pt x="37825" y="0"/>
                  </a:cubicBezTo>
                  <a:cubicBezTo>
                    <a:pt x="2964445" y="762"/>
                    <a:pt x="5891065" y="762"/>
                    <a:pt x="8817685" y="762"/>
                  </a:cubicBezTo>
                  <a:lnTo>
                    <a:pt x="8817685" y="762"/>
                  </a:lnTo>
                  <a:close/>
                </a:path>
              </a:pathLst>
            </a:custGeom>
            <a:blipFill>
              <a:blip r:embed="rId2"/>
              <a:stretch>
                <a:fillRect l="-54404" r="-54404"/>
              </a:stretch>
            </a:blipFill>
            <a:ln w="28575" cap="rnd">
              <a:solidFill>
                <a:srgbClr val="FFFFFF"/>
              </a:solidFill>
              <a:prstDash val="solid"/>
              <a:round/>
            </a:ln>
          </p:spPr>
        </p:sp>
      </p:grpSp>
      <p:sp>
        <p:nvSpPr>
          <p:cNvPr id="4" name="Freeform 4"/>
          <p:cNvSpPr/>
          <p:nvPr/>
        </p:nvSpPr>
        <p:spPr>
          <a:xfrm>
            <a:off x="10571271" y="-3708211"/>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3"/>
            <a:stretch>
              <a:fillRect/>
            </a:stretch>
          </a:blipFill>
        </p:spPr>
      </p:sp>
      <p:sp>
        <p:nvSpPr>
          <p:cNvPr id="5" name="Freeform 5"/>
          <p:cNvSpPr/>
          <p:nvPr/>
        </p:nvSpPr>
        <p:spPr>
          <a:xfrm>
            <a:off x="10723671" y="-3555811"/>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3"/>
            <a:stretch>
              <a:fillRect/>
            </a:stretch>
          </a:blipFill>
        </p:spPr>
      </p:sp>
      <p:sp>
        <p:nvSpPr>
          <p:cNvPr id="6" name="TextBox 6"/>
          <p:cNvSpPr txBox="1"/>
          <p:nvPr/>
        </p:nvSpPr>
        <p:spPr>
          <a:xfrm>
            <a:off x="8269589" y="1927396"/>
            <a:ext cx="9448233" cy="3924963"/>
          </a:xfrm>
          <a:prstGeom prst="rect">
            <a:avLst/>
          </a:prstGeom>
        </p:spPr>
        <p:txBody>
          <a:bodyPr lIns="0" tIns="0" rIns="0" bIns="0" rtlCol="0" anchor="t">
            <a:spAutoFit/>
          </a:bodyPr>
          <a:lstStyle/>
          <a:p>
            <a:pPr algn="ctr">
              <a:lnSpc>
                <a:spcPts val="5187"/>
              </a:lnSpc>
            </a:pPr>
            <a:r>
              <a:rPr lang="en-US" sz="3201">
                <a:solidFill>
                  <a:srgbClr val="FFFFFF"/>
                </a:solidFill>
                <a:latin typeface="Poppins Light"/>
              </a:rPr>
              <a:t>Калькулятор надає можливість користувачам обчислити гіпотенузу прямокутного трикутника за відомими катетами або, навпаки, знайти катет за гіпотенузою та відомим катетом. Користувач самостійно визначає, яку операцію він бажає виконати.</a:t>
            </a:r>
          </a:p>
        </p:txBody>
      </p:sp>
      <p:sp>
        <p:nvSpPr>
          <p:cNvPr id="7" name="Freeform 7"/>
          <p:cNvSpPr/>
          <p:nvPr/>
        </p:nvSpPr>
        <p:spPr>
          <a:xfrm rot="1825457">
            <a:off x="-1911821" y="9152427"/>
            <a:ext cx="9971383" cy="4202938"/>
          </a:xfrm>
          <a:custGeom>
            <a:avLst/>
            <a:gdLst/>
            <a:ahLst/>
            <a:cxnLst/>
            <a:rect l="l" t="t" r="r" b="b"/>
            <a:pathLst>
              <a:path w="9971383" h="4202938">
                <a:moveTo>
                  <a:pt x="0" y="0"/>
                </a:moveTo>
                <a:lnTo>
                  <a:pt x="9971384" y="0"/>
                </a:lnTo>
                <a:lnTo>
                  <a:pt x="9971384" y="4202938"/>
                </a:lnTo>
                <a:lnTo>
                  <a:pt x="0" y="4202938"/>
                </a:lnTo>
                <a:lnTo>
                  <a:pt x="0" y="0"/>
                </a:lnTo>
                <a:close/>
              </a:path>
            </a:pathLst>
          </a:custGeom>
          <a:blipFill>
            <a:blip r:embed="rId4"/>
            <a:stretch>
              <a:fillRect/>
            </a:stretch>
          </a:blipFill>
        </p:spPr>
      </p:sp>
      <p:sp>
        <p:nvSpPr>
          <p:cNvPr id="8" name="Freeform 8"/>
          <p:cNvSpPr/>
          <p:nvPr/>
        </p:nvSpPr>
        <p:spPr>
          <a:xfrm>
            <a:off x="8040342" y="6489193"/>
            <a:ext cx="3795774" cy="2769107"/>
          </a:xfrm>
          <a:custGeom>
            <a:avLst/>
            <a:gdLst/>
            <a:ahLst/>
            <a:cxnLst/>
            <a:rect l="l" t="t" r="r" b="b"/>
            <a:pathLst>
              <a:path w="3795774" h="2769107">
                <a:moveTo>
                  <a:pt x="0" y="0"/>
                </a:moveTo>
                <a:lnTo>
                  <a:pt x="3795774" y="0"/>
                </a:lnTo>
                <a:lnTo>
                  <a:pt x="3795774" y="2769107"/>
                </a:lnTo>
                <a:lnTo>
                  <a:pt x="0" y="2769107"/>
                </a:lnTo>
                <a:lnTo>
                  <a:pt x="0" y="0"/>
                </a:lnTo>
                <a:close/>
              </a:path>
            </a:pathLst>
          </a:custGeom>
          <a:blipFill>
            <a:blip r:embed="rId5"/>
            <a:stretch>
              <a:fillRect/>
            </a:stretch>
          </a:blipFill>
          <a:ln w="28575" cap="sq">
            <a:solidFill>
              <a:srgbClr val="FFFFFF"/>
            </a:solidFill>
            <a:prstDash val="solid"/>
            <a:miter/>
          </a:ln>
        </p:spPr>
      </p:sp>
      <p:sp>
        <p:nvSpPr>
          <p:cNvPr id="9" name="Freeform 9"/>
          <p:cNvSpPr/>
          <p:nvPr/>
        </p:nvSpPr>
        <p:spPr>
          <a:xfrm flipH="1">
            <a:off x="14548536" y="7642525"/>
            <a:ext cx="4224398" cy="3231550"/>
          </a:xfrm>
          <a:custGeom>
            <a:avLst/>
            <a:gdLst/>
            <a:ahLst/>
            <a:cxnLst/>
            <a:rect l="l" t="t" r="r" b="b"/>
            <a:pathLst>
              <a:path w="4224398" h="3231550">
                <a:moveTo>
                  <a:pt x="4224398" y="0"/>
                </a:moveTo>
                <a:lnTo>
                  <a:pt x="0" y="0"/>
                </a:lnTo>
                <a:lnTo>
                  <a:pt x="0" y="3231550"/>
                </a:lnTo>
                <a:lnTo>
                  <a:pt x="4224398" y="3231550"/>
                </a:lnTo>
                <a:lnTo>
                  <a:pt x="4224398" y="0"/>
                </a:lnTo>
                <a:close/>
              </a:path>
            </a:pathLst>
          </a:custGeom>
          <a:blipFill>
            <a:blip r:embed="rId6"/>
            <a:stretch>
              <a:fillRect/>
            </a:stretch>
          </a:blipFill>
        </p:spPr>
      </p:sp>
      <p:sp>
        <p:nvSpPr>
          <p:cNvPr id="10" name="Freeform 10"/>
          <p:cNvSpPr/>
          <p:nvPr/>
        </p:nvSpPr>
        <p:spPr>
          <a:xfrm>
            <a:off x="12103741" y="6489193"/>
            <a:ext cx="5614081" cy="2769107"/>
          </a:xfrm>
          <a:custGeom>
            <a:avLst/>
            <a:gdLst/>
            <a:ahLst/>
            <a:cxnLst/>
            <a:rect l="l" t="t" r="r" b="b"/>
            <a:pathLst>
              <a:path w="5614081" h="2769107">
                <a:moveTo>
                  <a:pt x="0" y="0"/>
                </a:moveTo>
                <a:lnTo>
                  <a:pt x="5614081" y="0"/>
                </a:lnTo>
                <a:lnTo>
                  <a:pt x="5614081" y="2769107"/>
                </a:lnTo>
                <a:lnTo>
                  <a:pt x="0" y="2769107"/>
                </a:lnTo>
                <a:lnTo>
                  <a:pt x="0" y="0"/>
                </a:lnTo>
                <a:close/>
              </a:path>
            </a:pathLst>
          </a:custGeom>
          <a:blipFill>
            <a:blip r:embed="rId7"/>
            <a:stretch>
              <a:fillRect/>
            </a:stretch>
          </a:blipFill>
          <a:ln w="28575" cap="sq">
            <a:solidFill>
              <a:srgbClr val="FFFFFF"/>
            </a:solidFill>
            <a:prstDash val="solid"/>
            <a:miter/>
          </a:ln>
        </p:spPr>
      </p:sp>
      <p:sp>
        <p:nvSpPr>
          <p:cNvPr id="11" name="TextBox 11"/>
          <p:cNvSpPr txBox="1"/>
          <p:nvPr/>
        </p:nvSpPr>
        <p:spPr>
          <a:xfrm>
            <a:off x="9144000" y="1159667"/>
            <a:ext cx="7699411" cy="782265"/>
          </a:xfrm>
          <a:prstGeom prst="rect">
            <a:avLst/>
          </a:prstGeom>
        </p:spPr>
        <p:txBody>
          <a:bodyPr lIns="0" tIns="0" rIns="0" bIns="0" rtlCol="0" anchor="t">
            <a:spAutoFit/>
          </a:bodyPr>
          <a:lstStyle/>
          <a:p>
            <a:pPr marL="0" lvl="0" indent="0" algn="ctr">
              <a:lnSpc>
                <a:spcPts val="6142"/>
              </a:lnSpc>
              <a:spcBef>
                <a:spcPct val="0"/>
              </a:spcBef>
            </a:pPr>
            <a:r>
              <a:rPr lang="en-US" sz="8531" b="1">
                <a:solidFill>
                  <a:srgbClr val="FFFC00"/>
                </a:solidFill>
                <a:latin typeface="Computer Says No"/>
              </a:rPr>
              <a:t>КАЛЬКУЛЯТОР ПІФАГОРА</a:t>
            </a:r>
          </a:p>
        </p:txBody>
      </p:sp>
    </p:spTree>
  </p:cSld>
  <p:clrMapOvr>
    <a:masterClrMapping/>
  </p:clrMapOvr>
  <p:transition spd="med">
    <p:pull/>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rgbClr val="9B60EB">
                <a:alpha val="100000"/>
              </a:srgbClr>
            </a:gs>
            <a:gs pos="50000">
              <a:srgbClr val="5527F5">
                <a:alpha val="100000"/>
              </a:srgbClr>
            </a:gs>
            <a:gs pos="100000">
              <a:srgbClr val="131FA8">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grpSp>
        <p:nvGrpSpPr>
          <p:cNvPr id="2" name="Group 2"/>
          <p:cNvGrpSpPr/>
          <p:nvPr/>
        </p:nvGrpSpPr>
        <p:grpSpPr>
          <a:xfrm>
            <a:off x="284761" y="388043"/>
            <a:ext cx="8152449" cy="9510914"/>
            <a:chOff x="0" y="0"/>
            <a:chExt cx="8817685" cy="10287000"/>
          </a:xfrm>
        </p:grpSpPr>
        <p:sp>
          <p:nvSpPr>
            <p:cNvPr id="3" name="Freeform 3"/>
            <p:cNvSpPr/>
            <p:nvPr/>
          </p:nvSpPr>
          <p:spPr>
            <a:xfrm>
              <a:off x="0" y="0"/>
              <a:ext cx="8817685" cy="10287000"/>
            </a:xfrm>
            <a:custGeom>
              <a:avLst/>
              <a:gdLst/>
              <a:ahLst/>
              <a:cxnLst/>
              <a:rect l="l" t="t" r="r" b="b"/>
              <a:pathLst>
                <a:path w="8817685" h="10287000">
                  <a:moveTo>
                    <a:pt x="8817685" y="762"/>
                  </a:moveTo>
                  <a:cubicBezTo>
                    <a:pt x="8813511" y="20447"/>
                    <a:pt x="8809729" y="40132"/>
                    <a:pt x="8805163" y="59690"/>
                  </a:cubicBezTo>
                  <a:cubicBezTo>
                    <a:pt x="8707210" y="485521"/>
                    <a:pt x="8609125" y="911225"/>
                    <a:pt x="8511171" y="1337056"/>
                  </a:cubicBezTo>
                  <a:cubicBezTo>
                    <a:pt x="8366392" y="1966722"/>
                    <a:pt x="8222005" y="2596388"/>
                    <a:pt x="8077095" y="3225927"/>
                  </a:cubicBezTo>
                  <a:cubicBezTo>
                    <a:pt x="7899057" y="3999103"/>
                    <a:pt x="7720496" y="4772152"/>
                    <a:pt x="7542457" y="5545328"/>
                  </a:cubicBezTo>
                  <a:cubicBezTo>
                    <a:pt x="7389069" y="6211443"/>
                    <a:pt x="7235943" y="6877558"/>
                    <a:pt x="7082686" y="7543800"/>
                  </a:cubicBezTo>
                  <a:cubicBezTo>
                    <a:pt x="6948081" y="8129016"/>
                    <a:pt x="6813737" y="8714105"/>
                    <a:pt x="6678871" y="9299194"/>
                  </a:cubicBezTo>
                  <a:cubicBezTo>
                    <a:pt x="6603090" y="9628251"/>
                    <a:pt x="6526657" y="9957181"/>
                    <a:pt x="6450485" y="10286238"/>
                  </a:cubicBezTo>
                  <a:cubicBezTo>
                    <a:pt x="4312845" y="10286238"/>
                    <a:pt x="2175335" y="10286111"/>
                    <a:pt x="37825" y="10287000"/>
                  </a:cubicBezTo>
                  <a:cubicBezTo>
                    <a:pt x="6913" y="10287000"/>
                    <a:pt x="0" y="10280269"/>
                    <a:pt x="0" y="10250043"/>
                  </a:cubicBezTo>
                  <a:cubicBezTo>
                    <a:pt x="783" y="6845681"/>
                    <a:pt x="783" y="3441319"/>
                    <a:pt x="0" y="36957"/>
                  </a:cubicBezTo>
                  <a:cubicBezTo>
                    <a:pt x="0" y="6731"/>
                    <a:pt x="6913" y="0"/>
                    <a:pt x="37825" y="0"/>
                  </a:cubicBezTo>
                  <a:cubicBezTo>
                    <a:pt x="2964445" y="762"/>
                    <a:pt x="5891065" y="762"/>
                    <a:pt x="8817685" y="762"/>
                  </a:cubicBezTo>
                  <a:lnTo>
                    <a:pt x="8817685" y="762"/>
                  </a:lnTo>
                  <a:close/>
                </a:path>
              </a:pathLst>
            </a:custGeom>
            <a:blipFill>
              <a:blip r:embed="rId2"/>
              <a:stretch>
                <a:fillRect l="-53774" r="-53774"/>
              </a:stretch>
            </a:blipFill>
            <a:ln w="28575" cap="rnd">
              <a:solidFill>
                <a:srgbClr val="FFFFFF"/>
              </a:solidFill>
              <a:prstDash val="solid"/>
              <a:round/>
            </a:ln>
          </p:spPr>
        </p:sp>
      </p:grpSp>
      <p:sp>
        <p:nvSpPr>
          <p:cNvPr id="4" name="TextBox 4"/>
          <p:cNvSpPr txBox="1"/>
          <p:nvPr/>
        </p:nvSpPr>
        <p:spPr>
          <a:xfrm>
            <a:off x="8437211" y="3750621"/>
            <a:ext cx="9448233" cy="3924963"/>
          </a:xfrm>
          <a:prstGeom prst="rect">
            <a:avLst/>
          </a:prstGeom>
        </p:spPr>
        <p:txBody>
          <a:bodyPr lIns="0" tIns="0" rIns="0" bIns="0" rtlCol="0" anchor="t">
            <a:spAutoFit/>
          </a:bodyPr>
          <a:lstStyle/>
          <a:p>
            <a:pPr algn="ctr">
              <a:lnSpc>
                <a:spcPts val="5187"/>
              </a:lnSpc>
            </a:pPr>
            <a:r>
              <a:rPr lang="en-US" sz="3201" dirty="0" err="1">
                <a:solidFill>
                  <a:srgbClr val="FFFFFF"/>
                </a:solidFill>
                <a:latin typeface="Poppins Light"/>
              </a:rPr>
              <a:t>Генератор</a:t>
            </a:r>
            <a:r>
              <a:rPr lang="en-US" sz="3201" dirty="0">
                <a:solidFill>
                  <a:srgbClr val="FFFFFF"/>
                </a:solidFill>
                <a:latin typeface="Poppins Light"/>
              </a:rPr>
              <a:t> </a:t>
            </a:r>
            <a:r>
              <a:rPr lang="en-US" sz="3201" dirty="0" err="1">
                <a:solidFill>
                  <a:srgbClr val="FFFFFF"/>
                </a:solidFill>
                <a:latin typeface="Poppins Light"/>
              </a:rPr>
              <a:t>прикладів</a:t>
            </a:r>
            <a:r>
              <a:rPr lang="en-US" sz="3201" dirty="0">
                <a:solidFill>
                  <a:srgbClr val="FFFFFF"/>
                </a:solidFill>
                <a:latin typeface="Poppins Light"/>
              </a:rPr>
              <a:t> </a:t>
            </a:r>
            <a:r>
              <a:rPr lang="en-US" sz="3201" dirty="0" err="1">
                <a:solidFill>
                  <a:srgbClr val="FFFFFF"/>
                </a:solidFill>
                <a:latin typeface="Poppins Light"/>
              </a:rPr>
              <a:t>дозволяє</a:t>
            </a:r>
            <a:r>
              <a:rPr lang="en-US" sz="3201" dirty="0">
                <a:solidFill>
                  <a:srgbClr val="FFFFFF"/>
                </a:solidFill>
                <a:latin typeface="Poppins Light"/>
              </a:rPr>
              <a:t> </a:t>
            </a:r>
            <a:r>
              <a:rPr lang="en-US" sz="3201" dirty="0" err="1">
                <a:solidFill>
                  <a:srgbClr val="FFFFFF"/>
                </a:solidFill>
                <a:latin typeface="Poppins Light"/>
              </a:rPr>
              <a:t>користувачам</a:t>
            </a:r>
            <a:r>
              <a:rPr lang="en-US" sz="3201" dirty="0">
                <a:solidFill>
                  <a:srgbClr val="FFFFFF"/>
                </a:solidFill>
                <a:latin typeface="Poppins Light"/>
              </a:rPr>
              <a:t> </a:t>
            </a:r>
            <a:r>
              <a:rPr lang="en-US" sz="3201" dirty="0" err="1">
                <a:solidFill>
                  <a:srgbClr val="FFFFFF"/>
                </a:solidFill>
                <a:latin typeface="Poppins Light"/>
              </a:rPr>
              <a:t>самостійно</a:t>
            </a:r>
            <a:r>
              <a:rPr lang="en-US" sz="3201" dirty="0">
                <a:solidFill>
                  <a:srgbClr val="FFFFFF"/>
                </a:solidFill>
                <a:latin typeface="Poppins Light"/>
              </a:rPr>
              <a:t> </a:t>
            </a:r>
            <a:r>
              <a:rPr lang="en-US" sz="3201" dirty="0" err="1">
                <a:solidFill>
                  <a:srgbClr val="FFFFFF"/>
                </a:solidFill>
                <a:latin typeface="Poppins Light"/>
              </a:rPr>
              <a:t>створювати</a:t>
            </a:r>
            <a:r>
              <a:rPr lang="en-US" sz="3201" dirty="0">
                <a:solidFill>
                  <a:srgbClr val="FFFFFF"/>
                </a:solidFill>
                <a:latin typeface="Poppins Light"/>
              </a:rPr>
              <a:t> </a:t>
            </a:r>
            <a:r>
              <a:rPr lang="en-US" sz="3201" dirty="0" err="1">
                <a:solidFill>
                  <a:srgbClr val="FFFFFF"/>
                </a:solidFill>
                <a:latin typeface="Poppins Light"/>
              </a:rPr>
              <a:t>вправи</a:t>
            </a:r>
            <a:r>
              <a:rPr lang="en-US" sz="3201" dirty="0">
                <a:solidFill>
                  <a:srgbClr val="FFFFFF"/>
                </a:solidFill>
                <a:latin typeface="Poppins Light"/>
              </a:rPr>
              <a:t> з </a:t>
            </a:r>
            <a:r>
              <a:rPr lang="en-US" sz="3201" dirty="0" err="1">
                <a:solidFill>
                  <a:srgbClr val="FFFFFF"/>
                </a:solidFill>
                <a:latin typeface="Poppins Light"/>
              </a:rPr>
              <a:t>додавання</a:t>
            </a:r>
            <a:r>
              <a:rPr lang="en-US" sz="3201" dirty="0">
                <a:solidFill>
                  <a:srgbClr val="FFFFFF"/>
                </a:solidFill>
                <a:latin typeface="Poppins Light"/>
              </a:rPr>
              <a:t>, </a:t>
            </a:r>
            <a:r>
              <a:rPr lang="en-US" sz="3201" dirty="0" err="1">
                <a:solidFill>
                  <a:srgbClr val="FFFFFF"/>
                </a:solidFill>
                <a:latin typeface="Poppins Light"/>
              </a:rPr>
              <a:t>віднімання</a:t>
            </a:r>
            <a:r>
              <a:rPr lang="en-US" sz="3201" dirty="0">
                <a:solidFill>
                  <a:srgbClr val="FFFFFF"/>
                </a:solidFill>
                <a:latin typeface="Poppins Light"/>
              </a:rPr>
              <a:t>, </a:t>
            </a:r>
            <a:r>
              <a:rPr lang="en-US" sz="3201" dirty="0" err="1">
                <a:solidFill>
                  <a:srgbClr val="FFFFFF"/>
                </a:solidFill>
                <a:latin typeface="Poppins Light"/>
              </a:rPr>
              <a:t>множення</a:t>
            </a:r>
            <a:r>
              <a:rPr lang="en-US" sz="3201" dirty="0">
                <a:solidFill>
                  <a:srgbClr val="FFFFFF"/>
                </a:solidFill>
                <a:latin typeface="Poppins Light"/>
              </a:rPr>
              <a:t> </a:t>
            </a:r>
            <a:r>
              <a:rPr lang="en-US" sz="3201" dirty="0" err="1">
                <a:solidFill>
                  <a:srgbClr val="FFFFFF"/>
                </a:solidFill>
                <a:latin typeface="Poppins Light"/>
              </a:rPr>
              <a:t>та</a:t>
            </a:r>
            <a:r>
              <a:rPr lang="en-US" sz="3201" dirty="0">
                <a:solidFill>
                  <a:srgbClr val="FFFFFF"/>
                </a:solidFill>
                <a:latin typeface="Poppins Light"/>
              </a:rPr>
              <a:t> </a:t>
            </a:r>
            <a:r>
              <a:rPr lang="en-US" sz="3201" dirty="0" err="1">
                <a:solidFill>
                  <a:srgbClr val="FFFFFF"/>
                </a:solidFill>
                <a:latin typeface="Poppins Light"/>
              </a:rPr>
              <a:t>ділення</a:t>
            </a:r>
            <a:r>
              <a:rPr lang="en-US" sz="3201" dirty="0">
                <a:solidFill>
                  <a:srgbClr val="FFFFFF"/>
                </a:solidFill>
                <a:latin typeface="Poppins Light"/>
              </a:rPr>
              <a:t>. </a:t>
            </a:r>
            <a:r>
              <a:rPr lang="en-US" sz="3201" dirty="0" err="1">
                <a:solidFill>
                  <a:srgbClr val="FFFFFF"/>
                </a:solidFill>
                <a:latin typeface="Poppins Light"/>
              </a:rPr>
              <a:t>Крім</a:t>
            </a:r>
            <a:r>
              <a:rPr lang="en-US" sz="3201" dirty="0">
                <a:solidFill>
                  <a:srgbClr val="FFFFFF"/>
                </a:solidFill>
                <a:latin typeface="Poppins Light"/>
              </a:rPr>
              <a:t> </a:t>
            </a:r>
            <a:r>
              <a:rPr lang="en-US" sz="3201" dirty="0" err="1">
                <a:solidFill>
                  <a:srgbClr val="FFFFFF"/>
                </a:solidFill>
                <a:latin typeface="Poppins Light"/>
              </a:rPr>
              <a:t>того</a:t>
            </a:r>
            <a:r>
              <a:rPr lang="en-US" sz="3201" dirty="0">
                <a:solidFill>
                  <a:srgbClr val="FFFFFF"/>
                </a:solidFill>
                <a:latin typeface="Poppins Light"/>
              </a:rPr>
              <a:t>, </a:t>
            </a:r>
            <a:r>
              <a:rPr lang="en-US" sz="3201" dirty="0" err="1">
                <a:solidFill>
                  <a:srgbClr val="FFFFFF"/>
                </a:solidFill>
                <a:latin typeface="Poppins Light"/>
              </a:rPr>
              <a:t>для</a:t>
            </a:r>
            <a:r>
              <a:rPr lang="en-US" sz="3201" dirty="0">
                <a:solidFill>
                  <a:srgbClr val="FFFFFF"/>
                </a:solidFill>
                <a:latin typeface="Poppins Light"/>
              </a:rPr>
              <a:t> </a:t>
            </a:r>
            <a:r>
              <a:rPr lang="en-US" sz="3201" dirty="0" err="1">
                <a:solidFill>
                  <a:srgbClr val="FFFFFF"/>
                </a:solidFill>
                <a:latin typeface="Poppins Light"/>
              </a:rPr>
              <a:t>особливо</a:t>
            </a:r>
            <a:r>
              <a:rPr lang="en-US" sz="3201" dirty="0">
                <a:solidFill>
                  <a:srgbClr val="FFFFFF"/>
                </a:solidFill>
                <a:latin typeface="Poppins Light"/>
              </a:rPr>
              <a:t> </a:t>
            </a:r>
            <a:r>
              <a:rPr lang="en-US" sz="3201" dirty="0" err="1">
                <a:solidFill>
                  <a:srgbClr val="FFFFFF"/>
                </a:solidFill>
                <a:latin typeface="Poppins Light"/>
              </a:rPr>
              <a:t>обдарованих</a:t>
            </a:r>
            <a:r>
              <a:rPr lang="en-US" sz="3201" dirty="0">
                <a:solidFill>
                  <a:srgbClr val="FFFFFF"/>
                </a:solidFill>
                <a:latin typeface="Poppins Light"/>
              </a:rPr>
              <a:t> </a:t>
            </a:r>
            <a:r>
              <a:rPr lang="en-US" sz="3201" dirty="0" err="1">
                <a:solidFill>
                  <a:srgbClr val="FFFFFF"/>
                </a:solidFill>
                <a:latin typeface="Poppins Light"/>
              </a:rPr>
              <a:t>дітей</a:t>
            </a:r>
            <a:r>
              <a:rPr lang="en-US" sz="3201" dirty="0">
                <a:solidFill>
                  <a:srgbClr val="FFFFFF"/>
                </a:solidFill>
                <a:latin typeface="Poppins Light"/>
              </a:rPr>
              <a:t> </a:t>
            </a:r>
            <a:r>
              <a:rPr lang="en-US" sz="3201" dirty="0" err="1">
                <a:solidFill>
                  <a:srgbClr val="FFFFFF"/>
                </a:solidFill>
                <a:latin typeface="Poppins Light"/>
              </a:rPr>
              <a:t>доступна</a:t>
            </a:r>
            <a:r>
              <a:rPr lang="en-US" sz="3201" dirty="0">
                <a:solidFill>
                  <a:srgbClr val="FFFFFF"/>
                </a:solidFill>
                <a:latin typeface="Poppins Light"/>
              </a:rPr>
              <a:t> </a:t>
            </a:r>
            <a:r>
              <a:rPr lang="en-US" sz="3201" dirty="0" err="1">
                <a:solidFill>
                  <a:srgbClr val="FFFFFF"/>
                </a:solidFill>
                <a:latin typeface="Poppins Light"/>
              </a:rPr>
              <a:t>опція</a:t>
            </a:r>
            <a:r>
              <a:rPr lang="en-US" sz="3201" dirty="0">
                <a:solidFill>
                  <a:srgbClr val="FFFFFF"/>
                </a:solidFill>
                <a:latin typeface="Poppins Light"/>
              </a:rPr>
              <a:t> </a:t>
            </a:r>
            <a:r>
              <a:rPr lang="en-US" sz="3201" dirty="0" err="1">
                <a:solidFill>
                  <a:srgbClr val="FFFFFF"/>
                </a:solidFill>
                <a:latin typeface="Poppins Light"/>
              </a:rPr>
              <a:t>перегляду</a:t>
            </a:r>
            <a:r>
              <a:rPr lang="en-US" sz="3201" dirty="0">
                <a:solidFill>
                  <a:srgbClr val="FFFFFF"/>
                </a:solidFill>
                <a:latin typeface="Poppins Light"/>
              </a:rPr>
              <a:t> </a:t>
            </a:r>
            <a:r>
              <a:rPr lang="en-US" sz="3201" dirty="0" err="1">
                <a:solidFill>
                  <a:srgbClr val="FFFFFF"/>
                </a:solidFill>
                <a:latin typeface="Poppins Light"/>
              </a:rPr>
              <a:t>розв'язку</a:t>
            </a:r>
            <a:r>
              <a:rPr lang="en-US" sz="3201" dirty="0">
                <a:solidFill>
                  <a:srgbClr val="FFFFFF"/>
                </a:solidFill>
                <a:latin typeface="Poppins Light"/>
              </a:rPr>
              <a:t> </a:t>
            </a:r>
            <a:r>
              <a:rPr lang="en-US" sz="3201" dirty="0" err="1">
                <a:solidFill>
                  <a:srgbClr val="FFFFFF"/>
                </a:solidFill>
                <a:latin typeface="Poppins Light"/>
              </a:rPr>
              <a:t>згенерованого</a:t>
            </a:r>
            <a:r>
              <a:rPr lang="en-US" sz="3201" dirty="0">
                <a:solidFill>
                  <a:srgbClr val="FFFFFF"/>
                </a:solidFill>
                <a:latin typeface="Poppins Light"/>
              </a:rPr>
              <a:t> </a:t>
            </a:r>
            <a:r>
              <a:rPr lang="en-US" sz="3201" dirty="0" err="1">
                <a:solidFill>
                  <a:srgbClr val="FFFFFF"/>
                </a:solidFill>
                <a:latin typeface="Poppins Light"/>
              </a:rPr>
              <a:t>прикладу</a:t>
            </a:r>
            <a:r>
              <a:rPr lang="en-US" sz="3201" dirty="0">
                <a:solidFill>
                  <a:srgbClr val="FFFFFF"/>
                </a:solidFill>
                <a:latin typeface="Poppins Light"/>
              </a:rPr>
              <a:t>.</a:t>
            </a:r>
          </a:p>
        </p:txBody>
      </p:sp>
      <p:sp>
        <p:nvSpPr>
          <p:cNvPr id="5" name="Freeform 5"/>
          <p:cNvSpPr/>
          <p:nvPr/>
        </p:nvSpPr>
        <p:spPr>
          <a:xfrm>
            <a:off x="10571271" y="-3708211"/>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3"/>
            <a:stretch>
              <a:fillRect/>
            </a:stretch>
          </a:blipFill>
        </p:spPr>
      </p:sp>
      <p:sp>
        <p:nvSpPr>
          <p:cNvPr id="6" name="Freeform 6"/>
          <p:cNvSpPr/>
          <p:nvPr/>
        </p:nvSpPr>
        <p:spPr>
          <a:xfrm>
            <a:off x="10723671" y="-3555811"/>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3"/>
            <a:stretch>
              <a:fillRect/>
            </a:stretch>
          </a:blipFill>
        </p:spPr>
      </p:sp>
      <p:sp>
        <p:nvSpPr>
          <p:cNvPr id="7" name="Freeform 7"/>
          <p:cNvSpPr/>
          <p:nvPr/>
        </p:nvSpPr>
        <p:spPr>
          <a:xfrm rot="1825457">
            <a:off x="-1911821" y="9152427"/>
            <a:ext cx="9971383" cy="4202938"/>
          </a:xfrm>
          <a:custGeom>
            <a:avLst/>
            <a:gdLst/>
            <a:ahLst/>
            <a:cxnLst/>
            <a:rect l="l" t="t" r="r" b="b"/>
            <a:pathLst>
              <a:path w="9971383" h="4202938">
                <a:moveTo>
                  <a:pt x="0" y="0"/>
                </a:moveTo>
                <a:lnTo>
                  <a:pt x="9971384" y="0"/>
                </a:lnTo>
                <a:lnTo>
                  <a:pt x="9971384" y="4202938"/>
                </a:lnTo>
                <a:lnTo>
                  <a:pt x="0" y="4202938"/>
                </a:lnTo>
                <a:lnTo>
                  <a:pt x="0" y="0"/>
                </a:lnTo>
                <a:close/>
              </a:path>
            </a:pathLst>
          </a:custGeom>
          <a:blipFill>
            <a:blip r:embed="rId4"/>
            <a:stretch>
              <a:fillRect/>
            </a:stretch>
          </a:blipFill>
        </p:spPr>
      </p:sp>
      <p:sp>
        <p:nvSpPr>
          <p:cNvPr id="8" name="TextBox 8"/>
          <p:cNvSpPr txBox="1"/>
          <p:nvPr/>
        </p:nvSpPr>
        <p:spPr>
          <a:xfrm>
            <a:off x="9311622" y="2982892"/>
            <a:ext cx="7699411" cy="782265"/>
          </a:xfrm>
          <a:prstGeom prst="rect">
            <a:avLst/>
          </a:prstGeom>
        </p:spPr>
        <p:txBody>
          <a:bodyPr lIns="0" tIns="0" rIns="0" bIns="0" rtlCol="0" anchor="t">
            <a:spAutoFit/>
          </a:bodyPr>
          <a:lstStyle/>
          <a:p>
            <a:pPr marL="0" lvl="0" indent="0" algn="ctr">
              <a:lnSpc>
                <a:spcPts val="6142"/>
              </a:lnSpc>
              <a:spcBef>
                <a:spcPct val="0"/>
              </a:spcBef>
            </a:pPr>
            <a:r>
              <a:rPr lang="en-US" sz="8531" b="1" dirty="0">
                <a:solidFill>
                  <a:srgbClr val="FFFC00"/>
                </a:solidFill>
                <a:latin typeface="Computer Says No"/>
              </a:rPr>
              <a:t>ГЕНЕРАТОР ПРИКЛАДІВ</a:t>
            </a:r>
          </a:p>
        </p:txBody>
      </p:sp>
      <p:sp>
        <p:nvSpPr>
          <p:cNvPr id="9" name="Freeform 9"/>
          <p:cNvSpPr/>
          <p:nvPr/>
        </p:nvSpPr>
        <p:spPr>
          <a:xfrm flipH="1">
            <a:off x="14548536" y="7642525"/>
            <a:ext cx="4224398" cy="3231550"/>
          </a:xfrm>
          <a:custGeom>
            <a:avLst/>
            <a:gdLst/>
            <a:ahLst/>
            <a:cxnLst/>
            <a:rect l="l" t="t" r="r" b="b"/>
            <a:pathLst>
              <a:path w="4224398" h="3231550">
                <a:moveTo>
                  <a:pt x="4224398" y="0"/>
                </a:moveTo>
                <a:lnTo>
                  <a:pt x="0" y="0"/>
                </a:lnTo>
                <a:lnTo>
                  <a:pt x="0" y="3231550"/>
                </a:lnTo>
                <a:lnTo>
                  <a:pt x="4224398" y="3231550"/>
                </a:lnTo>
                <a:lnTo>
                  <a:pt x="4224398" y="0"/>
                </a:lnTo>
                <a:close/>
              </a:path>
            </a:pathLst>
          </a:custGeom>
          <a:blipFill>
            <a:blip r:embed="rId5"/>
            <a:stretch>
              <a:fillRect/>
            </a:stretch>
          </a:blipFill>
        </p:spPr>
      </p:sp>
    </p:spTree>
  </p:cSld>
  <p:clrMapOvr>
    <a:masterClrMapping/>
  </p:clrMapOvr>
  <p:transition spd="slow">
    <p:push dir="u"/>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rgbClr val="9B60EB">
                <a:alpha val="100000"/>
              </a:srgbClr>
            </a:gs>
            <a:gs pos="50000">
              <a:srgbClr val="5527F5">
                <a:alpha val="100000"/>
              </a:srgbClr>
            </a:gs>
            <a:gs pos="100000">
              <a:srgbClr val="131FA8">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grpSp>
        <p:nvGrpSpPr>
          <p:cNvPr id="2" name="Group 2"/>
          <p:cNvGrpSpPr/>
          <p:nvPr/>
        </p:nvGrpSpPr>
        <p:grpSpPr>
          <a:xfrm>
            <a:off x="284761" y="388043"/>
            <a:ext cx="8152449" cy="9510914"/>
            <a:chOff x="0" y="0"/>
            <a:chExt cx="8817685" cy="10287000"/>
          </a:xfrm>
        </p:grpSpPr>
        <p:sp>
          <p:nvSpPr>
            <p:cNvPr id="3" name="Freeform 3"/>
            <p:cNvSpPr/>
            <p:nvPr/>
          </p:nvSpPr>
          <p:spPr>
            <a:xfrm>
              <a:off x="0" y="0"/>
              <a:ext cx="8817685" cy="10287000"/>
            </a:xfrm>
            <a:custGeom>
              <a:avLst/>
              <a:gdLst/>
              <a:ahLst/>
              <a:cxnLst/>
              <a:rect l="l" t="t" r="r" b="b"/>
              <a:pathLst>
                <a:path w="8817685" h="10287000">
                  <a:moveTo>
                    <a:pt x="8817685" y="762"/>
                  </a:moveTo>
                  <a:cubicBezTo>
                    <a:pt x="8813511" y="20447"/>
                    <a:pt x="8809729" y="40132"/>
                    <a:pt x="8805163" y="59690"/>
                  </a:cubicBezTo>
                  <a:cubicBezTo>
                    <a:pt x="8707210" y="485521"/>
                    <a:pt x="8609125" y="911225"/>
                    <a:pt x="8511171" y="1337056"/>
                  </a:cubicBezTo>
                  <a:cubicBezTo>
                    <a:pt x="8366392" y="1966722"/>
                    <a:pt x="8222005" y="2596388"/>
                    <a:pt x="8077095" y="3225927"/>
                  </a:cubicBezTo>
                  <a:cubicBezTo>
                    <a:pt x="7899057" y="3999103"/>
                    <a:pt x="7720496" y="4772152"/>
                    <a:pt x="7542457" y="5545328"/>
                  </a:cubicBezTo>
                  <a:cubicBezTo>
                    <a:pt x="7389069" y="6211443"/>
                    <a:pt x="7235943" y="6877558"/>
                    <a:pt x="7082686" y="7543800"/>
                  </a:cubicBezTo>
                  <a:cubicBezTo>
                    <a:pt x="6948081" y="8129016"/>
                    <a:pt x="6813737" y="8714105"/>
                    <a:pt x="6678871" y="9299194"/>
                  </a:cubicBezTo>
                  <a:cubicBezTo>
                    <a:pt x="6603090" y="9628251"/>
                    <a:pt x="6526657" y="9957181"/>
                    <a:pt x="6450485" y="10286238"/>
                  </a:cubicBezTo>
                  <a:cubicBezTo>
                    <a:pt x="4312845" y="10286238"/>
                    <a:pt x="2175335" y="10286111"/>
                    <a:pt x="37825" y="10287000"/>
                  </a:cubicBezTo>
                  <a:cubicBezTo>
                    <a:pt x="6913" y="10287000"/>
                    <a:pt x="0" y="10280269"/>
                    <a:pt x="0" y="10250043"/>
                  </a:cubicBezTo>
                  <a:cubicBezTo>
                    <a:pt x="783" y="6845681"/>
                    <a:pt x="783" y="3441319"/>
                    <a:pt x="0" y="36957"/>
                  </a:cubicBezTo>
                  <a:cubicBezTo>
                    <a:pt x="0" y="6731"/>
                    <a:pt x="6913" y="0"/>
                    <a:pt x="37825" y="0"/>
                  </a:cubicBezTo>
                  <a:cubicBezTo>
                    <a:pt x="2964445" y="762"/>
                    <a:pt x="5891065" y="762"/>
                    <a:pt x="8817685" y="762"/>
                  </a:cubicBezTo>
                  <a:lnTo>
                    <a:pt x="8817685" y="762"/>
                  </a:lnTo>
                  <a:close/>
                </a:path>
              </a:pathLst>
            </a:custGeom>
            <a:blipFill>
              <a:blip r:embed="rId2"/>
              <a:stretch>
                <a:fillRect l="-558" r="-558"/>
              </a:stretch>
            </a:blipFill>
            <a:ln w="28575" cap="rnd">
              <a:solidFill>
                <a:srgbClr val="FFFFFF"/>
              </a:solidFill>
              <a:prstDash val="solid"/>
              <a:round/>
            </a:ln>
          </p:spPr>
        </p:sp>
      </p:grpSp>
      <p:sp>
        <p:nvSpPr>
          <p:cNvPr id="4" name="TextBox 4"/>
          <p:cNvSpPr txBox="1"/>
          <p:nvPr/>
        </p:nvSpPr>
        <p:spPr>
          <a:xfrm>
            <a:off x="8437211" y="3750621"/>
            <a:ext cx="9406551" cy="2610513"/>
          </a:xfrm>
          <a:prstGeom prst="rect">
            <a:avLst/>
          </a:prstGeom>
        </p:spPr>
        <p:txBody>
          <a:bodyPr lIns="0" tIns="0" rIns="0" bIns="0" rtlCol="0" anchor="t">
            <a:spAutoFit/>
          </a:bodyPr>
          <a:lstStyle/>
          <a:p>
            <a:pPr algn="ctr">
              <a:lnSpc>
                <a:spcPts val="5187"/>
              </a:lnSpc>
            </a:pPr>
            <a:r>
              <a:rPr lang="en-US" sz="3201">
                <a:solidFill>
                  <a:srgbClr val="FFFFFF"/>
                </a:solidFill>
                <a:latin typeface="Poppins Light"/>
              </a:rPr>
              <a:t>Вкладка «Історія сайту» дозволяє користувачам поетапно дізнатися, як створювався цей шедевральний інтернет-ресурс.</a:t>
            </a:r>
          </a:p>
        </p:txBody>
      </p:sp>
      <p:sp>
        <p:nvSpPr>
          <p:cNvPr id="5" name="Freeform 5"/>
          <p:cNvSpPr/>
          <p:nvPr/>
        </p:nvSpPr>
        <p:spPr>
          <a:xfrm>
            <a:off x="10571271" y="-3708211"/>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3"/>
            <a:stretch>
              <a:fillRect/>
            </a:stretch>
          </a:blipFill>
        </p:spPr>
      </p:sp>
      <p:sp>
        <p:nvSpPr>
          <p:cNvPr id="6" name="Freeform 6"/>
          <p:cNvSpPr/>
          <p:nvPr/>
        </p:nvSpPr>
        <p:spPr>
          <a:xfrm>
            <a:off x="10723671" y="-3555811"/>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3"/>
            <a:stretch>
              <a:fillRect/>
            </a:stretch>
          </a:blipFill>
        </p:spPr>
      </p:sp>
      <p:sp>
        <p:nvSpPr>
          <p:cNvPr id="7" name="Freeform 7"/>
          <p:cNvSpPr/>
          <p:nvPr/>
        </p:nvSpPr>
        <p:spPr>
          <a:xfrm rot="1825457">
            <a:off x="-1911821" y="9152427"/>
            <a:ext cx="9971383" cy="4202938"/>
          </a:xfrm>
          <a:custGeom>
            <a:avLst/>
            <a:gdLst/>
            <a:ahLst/>
            <a:cxnLst/>
            <a:rect l="l" t="t" r="r" b="b"/>
            <a:pathLst>
              <a:path w="9971383" h="4202938">
                <a:moveTo>
                  <a:pt x="0" y="0"/>
                </a:moveTo>
                <a:lnTo>
                  <a:pt x="9971384" y="0"/>
                </a:lnTo>
                <a:lnTo>
                  <a:pt x="9971384" y="4202938"/>
                </a:lnTo>
                <a:lnTo>
                  <a:pt x="0" y="4202938"/>
                </a:lnTo>
                <a:lnTo>
                  <a:pt x="0" y="0"/>
                </a:lnTo>
                <a:close/>
              </a:path>
            </a:pathLst>
          </a:custGeom>
          <a:blipFill>
            <a:blip r:embed="rId4"/>
            <a:stretch>
              <a:fillRect/>
            </a:stretch>
          </a:blipFill>
        </p:spPr>
      </p:sp>
      <p:sp>
        <p:nvSpPr>
          <p:cNvPr id="8" name="TextBox 8"/>
          <p:cNvSpPr txBox="1"/>
          <p:nvPr/>
        </p:nvSpPr>
        <p:spPr>
          <a:xfrm>
            <a:off x="9311622" y="2982892"/>
            <a:ext cx="7699411" cy="782265"/>
          </a:xfrm>
          <a:prstGeom prst="rect">
            <a:avLst/>
          </a:prstGeom>
        </p:spPr>
        <p:txBody>
          <a:bodyPr lIns="0" tIns="0" rIns="0" bIns="0" rtlCol="0" anchor="t">
            <a:spAutoFit/>
          </a:bodyPr>
          <a:lstStyle/>
          <a:p>
            <a:pPr marL="0" lvl="0" indent="0" algn="ctr">
              <a:lnSpc>
                <a:spcPts val="6142"/>
              </a:lnSpc>
              <a:spcBef>
                <a:spcPct val="0"/>
              </a:spcBef>
            </a:pPr>
            <a:r>
              <a:rPr lang="en-US" sz="8531" b="1" dirty="0">
                <a:solidFill>
                  <a:srgbClr val="FFFC00"/>
                </a:solidFill>
                <a:latin typeface="Computer Says No"/>
              </a:rPr>
              <a:t>ІСТОРІЯ САЙТУ</a:t>
            </a:r>
          </a:p>
        </p:txBody>
      </p:sp>
      <p:sp>
        <p:nvSpPr>
          <p:cNvPr id="9" name="Freeform 9"/>
          <p:cNvSpPr/>
          <p:nvPr/>
        </p:nvSpPr>
        <p:spPr>
          <a:xfrm flipH="1">
            <a:off x="14548536" y="7642525"/>
            <a:ext cx="4224398" cy="3231550"/>
          </a:xfrm>
          <a:custGeom>
            <a:avLst/>
            <a:gdLst/>
            <a:ahLst/>
            <a:cxnLst/>
            <a:rect l="l" t="t" r="r" b="b"/>
            <a:pathLst>
              <a:path w="4224398" h="3231550">
                <a:moveTo>
                  <a:pt x="4224398" y="0"/>
                </a:moveTo>
                <a:lnTo>
                  <a:pt x="0" y="0"/>
                </a:lnTo>
                <a:lnTo>
                  <a:pt x="0" y="3231550"/>
                </a:lnTo>
                <a:lnTo>
                  <a:pt x="4224398" y="3231550"/>
                </a:lnTo>
                <a:lnTo>
                  <a:pt x="4224398" y="0"/>
                </a:lnTo>
                <a:close/>
              </a:path>
            </a:pathLst>
          </a:custGeom>
          <a:blipFill>
            <a:blip r:embed="rId5"/>
            <a:stretch>
              <a:fillRect/>
            </a:stretch>
          </a:blipFill>
        </p:spPr>
      </p:sp>
    </p:spTree>
  </p:cSld>
  <p:clrMapOvr>
    <a:masterClrMapping/>
  </p:clrMapOvr>
  <p:transition spd="med">
    <p:pull/>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3916" b="-86898"/>
            </a:stretch>
          </a:blipFill>
        </p:spPr>
      </p:sp>
      <p:sp>
        <p:nvSpPr>
          <p:cNvPr id="4" name="Freeform 4"/>
          <p:cNvSpPr/>
          <p:nvPr/>
        </p:nvSpPr>
        <p:spPr>
          <a:xfrm>
            <a:off x="711128" y="429422"/>
            <a:ext cx="5616436" cy="9428155"/>
          </a:xfrm>
          <a:prstGeom prst="snip2DiagRect">
            <a:avLst/>
          </a:prstGeom>
          <a:blipFill>
            <a:blip r:embed="rId3"/>
            <a:stretch>
              <a:fillRect t="-45273" r="-23377" b="-45273"/>
            </a:stretch>
          </a:blipFill>
          <a:ln w="38100" cap="sq">
            <a:solidFill>
              <a:srgbClr val="000000"/>
            </a:solidFill>
            <a:prstDash val="solid"/>
            <a:miter/>
          </a:ln>
        </p:spPr>
      </p:sp>
      <p:sp>
        <p:nvSpPr>
          <p:cNvPr id="3" name="Freeform 3"/>
          <p:cNvSpPr/>
          <p:nvPr/>
        </p:nvSpPr>
        <p:spPr>
          <a:xfrm>
            <a:off x="-3900191" y="-3935015"/>
            <a:ext cx="7800381" cy="6821864"/>
          </a:xfrm>
          <a:custGeom>
            <a:avLst/>
            <a:gdLst/>
            <a:ahLst/>
            <a:cxnLst/>
            <a:rect l="l" t="t" r="r" b="b"/>
            <a:pathLst>
              <a:path w="7800381" h="6821864">
                <a:moveTo>
                  <a:pt x="0" y="0"/>
                </a:moveTo>
                <a:lnTo>
                  <a:pt x="7800382" y="0"/>
                </a:lnTo>
                <a:lnTo>
                  <a:pt x="7800382" y="6821864"/>
                </a:lnTo>
                <a:lnTo>
                  <a:pt x="0" y="6821864"/>
                </a:lnTo>
                <a:lnTo>
                  <a:pt x="0" y="0"/>
                </a:lnTo>
                <a:close/>
              </a:path>
            </a:pathLst>
          </a:custGeom>
          <a:blipFill>
            <a:blip r:embed="rId4"/>
            <a:stretch>
              <a:fillRect/>
            </a:stretch>
          </a:blipFill>
        </p:spPr>
      </p:sp>
      <p:sp>
        <p:nvSpPr>
          <p:cNvPr id="5" name="Freeform 5"/>
          <p:cNvSpPr/>
          <p:nvPr/>
        </p:nvSpPr>
        <p:spPr>
          <a:xfrm>
            <a:off x="12541065" y="1522991"/>
            <a:ext cx="5198484" cy="8229600"/>
          </a:xfrm>
          <a:custGeom>
            <a:avLst/>
            <a:gdLst/>
            <a:ahLst/>
            <a:cxnLst/>
            <a:rect l="l" t="t" r="r" b="b"/>
            <a:pathLst>
              <a:path w="5198484" h="8229600">
                <a:moveTo>
                  <a:pt x="0" y="0"/>
                </a:moveTo>
                <a:lnTo>
                  <a:pt x="5198484" y="0"/>
                </a:lnTo>
                <a:lnTo>
                  <a:pt x="5198484" y="8229600"/>
                </a:lnTo>
                <a:lnTo>
                  <a:pt x="0" y="8229600"/>
                </a:lnTo>
                <a:lnTo>
                  <a:pt x="0" y="0"/>
                </a:lnTo>
                <a:close/>
              </a:path>
            </a:pathLst>
          </a:custGeom>
          <a:blipFill>
            <a:blip r:embed="rId5"/>
            <a:stretch>
              <a:fillRect/>
            </a:stretch>
          </a:blipFill>
        </p:spPr>
      </p:sp>
      <p:sp>
        <p:nvSpPr>
          <p:cNvPr id="6" name="TextBox 6"/>
          <p:cNvSpPr txBox="1"/>
          <p:nvPr/>
        </p:nvSpPr>
        <p:spPr>
          <a:xfrm>
            <a:off x="6894773" y="1789691"/>
            <a:ext cx="5646292" cy="577081"/>
          </a:xfrm>
          <a:prstGeom prst="rect">
            <a:avLst/>
          </a:prstGeom>
        </p:spPr>
        <p:txBody>
          <a:bodyPr lIns="0" tIns="0" rIns="0" bIns="0" rtlCol="0" anchor="t">
            <a:spAutoFit/>
          </a:bodyPr>
          <a:lstStyle/>
          <a:p>
            <a:pPr marL="0" lvl="0" indent="0">
              <a:lnSpc>
                <a:spcPts val="4458"/>
              </a:lnSpc>
              <a:spcBef>
                <a:spcPct val="0"/>
              </a:spcBef>
            </a:pPr>
            <a:r>
              <a:rPr lang="en-US" sz="6192" b="1" dirty="0">
                <a:solidFill>
                  <a:srgbClr val="FFFF00"/>
                </a:solidFill>
                <a:latin typeface="Computer Says No"/>
              </a:rPr>
              <a:t>ПРО НАПИСАННЯ САЙТУ.</a:t>
            </a:r>
          </a:p>
        </p:txBody>
      </p:sp>
      <p:sp>
        <p:nvSpPr>
          <p:cNvPr id="7" name="TextBox 7"/>
          <p:cNvSpPr txBox="1"/>
          <p:nvPr/>
        </p:nvSpPr>
        <p:spPr>
          <a:xfrm>
            <a:off x="6894773" y="2384182"/>
            <a:ext cx="5359782" cy="605472"/>
          </a:xfrm>
          <a:prstGeom prst="rect">
            <a:avLst/>
          </a:prstGeom>
        </p:spPr>
        <p:txBody>
          <a:bodyPr lIns="0" tIns="0" rIns="0" bIns="0" rtlCol="0" anchor="t">
            <a:spAutoFit/>
          </a:bodyPr>
          <a:lstStyle/>
          <a:p>
            <a:pPr>
              <a:lnSpc>
                <a:spcPts val="2439"/>
              </a:lnSpc>
            </a:pPr>
            <a:r>
              <a:rPr lang="en-US" sz="1505">
                <a:solidFill>
                  <a:srgbClr val="FFFFFF"/>
                </a:solidFill>
                <a:latin typeface="Poppins Light"/>
              </a:rPr>
              <a:t>Сайт створений на JavaScript за допомогою мов розмітки HTML та CSS.</a:t>
            </a:r>
          </a:p>
        </p:txBody>
      </p:sp>
      <p:sp>
        <p:nvSpPr>
          <p:cNvPr id="8" name="TextBox 8"/>
          <p:cNvSpPr txBox="1"/>
          <p:nvPr/>
        </p:nvSpPr>
        <p:spPr>
          <a:xfrm>
            <a:off x="7866436" y="3471521"/>
            <a:ext cx="5706507" cy="577081"/>
          </a:xfrm>
          <a:prstGeom prst="rect">
            <a:avLst/>
          </a:prstGeom>
        </p:spPr>
        <p:txBody>
          <a:bodyPr lIns="0" tIns="0" rIns="0" bIns="0" rtlCol="0" anchor="t">
            <a:spAutoFit/>
          </a:bodyPr>
          <a:lstStyle/>
          <a:p>
            <a:pPr marL="0" lvl="0" indent="0">
              <a:lnSpc>
                <a:spcPts val="4458"/>
              </a:lnSpc>
              <a:spcBef>
                <a:spcPct val="0"/>
              </a:spcBef>
            </a:pPr>
            <a:r>
              <a:rPr lang="en-US" sz="6192" b="1" dirty="0">
                <a:solidFill>
                  <a:srgbClr val="FFFF00"/>
                </a:solidFill>
                <a:latin typeface="Computer Says No"/>
              </a:rPr>
              <a:t>СТРІЛКА «ВЛІВО».</a:t>
            </a:r>
          </a:p>
        </p:txBody>
      </p:sp>
      <p:sp>
        <p:nvSpPr>
          <p:cNvPr id="9" name="TextBox 9"/>
          <p:cNvSpPr txBox="1"/>
          <p:nvPr/>
        </p:nvSpPr>
        <p:spPr>
          <a:xfrm>
            <a:off x="7866436" y="4066012"/>
            <a:ext cx="5359782" cy="910272"/>
          </a:xfrm>
          <a:prstGeom prst="rect">
            <a:avLst/>
          </a:prstGeom>
        </p:spPr>
        <p:txBody>
          <a:bodyPr lIns="0" tIns="0" rIns="0" bIns="0" rtlCol="0" anchor="t">
            <a:spAutoFit/>
          </a:bodyPr>
          <a:lstStyle/>
          <a:p>
            <a:pPr>
              <a:lnSpc>
                <a:spcPts val="2439"/>
              </a:lnSpc>
            </a:pPr>
            <a:r>
              <a:rPr lang="en-US" sz="1505">
                <a:solidFill>
                  <a:srgbClr val="FFFFFF"/>
                </a:solidFill>
                <a:latin typeface="Poppins Light"/>
              </a:rPr>
              <a:t>Функціонал сайту включає можливість повертатися на попередню сторінку за допомогою стрілки «вліво» на клавіатурі.</a:t>
            </a:r>
          </a:p>
        </p:txBody>
      </p:sp>
      <p:sp>
        <p:nvSpPr>
          <p:cNvPr id="10" name="TextBox 10"/>
          <p:cNvSpPr txBox="1"/>
          <p:nvPr/>
        </p:nvSpPr>
        <p:spPr>
          <a:xfrm>
            <a:off x="7854162" y="5439699"/>
            <a:ext cx="3386070" cy="577081"/>
          </a:xfrm>
          <a:prstGeom prst="rect">
            <a:avLst/>
          </a:prstGeom>
        </p:spPr>
        <p:txBody>
          <a:bodyPr lIns="0" tIns="0" rIns="0" bIns="0" rtlCol="0" anchor="t">
            <a:spAutoFit/>
          </a:bodyPr>
          <a:lstStyle/>
          <a:p>
            <a:pPr marL="0" lvl="0" indent="0">
              <a:lnSpc>
                <a:spcPts val="4458"/>
              </a:lnSpc>
              <a:spcBef>
                <a:spcPct val="0"/>
              </a:spcBef>
            </a:pPr>
            <a:r>
              <a:rPr lang="en-US" sz="6192" b="1" dirty="0">
                <a:solidFill>
                  <a:srgbClr val="FFFF00"/>
                </a:solidFill>
                <a:latin typeface="Computer Says No"/>
              </a:rPr>
              <a:t>ЧОМУ САМЕ JS?</a:t>
            </a:r>
          </a:p>
        </p:txBody>
      </p:sp>
      <p:sp>
        <p:nvSpPr>
          <p:cNvPr id="11" name="TextBox 11"/>
          <p:cNvSpPr txBox="1"/>
          <p:nvPr/>
        </p:nvSpPr>
        <p:spPr>
          <a:xfrm>
            <a:off x="7854162" y="5990965"/>
            <a:ext cx="5359782" cy="605472"/>
          </a:xfrm>
          <a:prstGeom prst="rect">
            <a:avLst/>
          </a:prstGeom>
        </p:spPr>
        <p:txBody>
          <a:bodyPr lIns="0" tIns="0" rIns="0" bIns="0" rtlCol="0" anchor="t">
            <a:spAutoFit/>
          </a:bodyPr>
          <a:lstStyle/>
          <a:p>
            <a:pPr>
              <a:lnSpc>
                <a:spcPts val="2439"/>
              </a:lnSpc>
            </a:pPr>
            <a:r>
              <a:rPr lang="en-US" sz="1505">
                <a:solidFill>
                  <a:srgbClr val="FFFFFF"/>
                </a:solidFill>
                <a:latin typeface="Poppins Light"/>
              </a:rPr>
              <a:t>JavaScript забезпечує динамічну взаємодію з веб-сторінкою, роблячи її більш інтерактивною.</a:t>
            </a:r>
          </a:p>
        </p:txBody>
      </p:sp>
      <p:sp>
        <p:nvSpPr>
          <p:cNvPr id="12" name="TextBox 12"/>
          <p:cNvSpPr txBox="1"/>
          <p:nvPr/>
        </p:nvSpPr>
        <p:spPr>
          <a:xfrm>
            <a:off x="6882498" y="7063162"/>
            <a:ext cx="4605796" cy="577081"/>
          </a:xfrm>
          <a:prstGeom prst="rect">
            <a:avLst/>
          </a:prstGeom>
        </p:spPr>
        <p:txBody>
          <a:bodyPr lIns="0" tIns="0" rIns="0" bIns="0" rtlCol="0" anchor="t">
            <a:spAutoFit/>
          </a:bodyPr>
          <a:lstStyle/>
          <a:p>
            <a:pPr marL="0" lvl="0" indent="0">
              <a:lnSpc>
                <a:spcPts val="4458"/>
              </a:lnSpc>
              <a:spcBef>
                <a:spcPct val="0"/>
              </a:spcBef>
            </a:pPr>
            <a:r>
              <a:rPr lang="en-US" sz="6192" b="1" dirty="0">
                <a:solidFill>
                  <a:srgbClr val="FFFF00"/>
                </a:solidFill>
                <a:latin typeface="Computer Says No"/>
              </a:rPr>
              <a:t>ЩОДО БІБЛІОТЕК.</a:t>
            </a:r>
          </a:p>
        </p:txBody>
      </p:sp>
      <p:sp>
        <p:nvSpPr>
          <p:cNvPr id="13" name="TextBox 13"/>
          <p:cNvSpPr txBox="1"/>
          <p:nvPr/>
        </p:nvSpPr>
        <p:spPr>
          <a:xfrm>
            <a:off x="6867306" y="7610441"/>
            <a:ext cx="5359782" cy="605472"/>
          </a:xfrm>
          <a:prstGeom prst="rect">
            <a:avLst/>
          </a:prstGeom>
        </p:spPr>
        <p:txBody>
          <a:bodyPr lIns="0" tIns="0" rIns="0" bIns="0" rtlCol="0" anchor="t">
            <a:spAutoFit/>
          </a:bodyPr>
          <a:lstStyle/>
          <a:p>
            <a:pPr>
              <a:lnSpc>
                <a:spcPts val="2439"/>
              </a:lnSpc>
            </a:pPr>
            <a:r>
              <a:rPr lang="en-US" sz="1505">
                <a:solidFill>
                  <a:srgbClr val="FFFFFF"/>
                </a:solidFill>
                <a:latin typeface="Poppins Light"/>
              </a:rPr>
              <a:t>Сайт реалізований без використання додаткових бібліотек.</a:t>
            </a:r>
          </a:p>
        </p:txBody>
      </p:sp>
    </p:spTree>
  </p:cSld>
  <p:clrMapOvr>
    <a:masterClrMapping/>
  </p:clrMapOvr>
  <p:transition spd="med">
    <p:pull/>
  </p:transition>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TotalTime>
  <Words>307</Words>
  <Application>Microsoft Office PowerPoint</Application>
  <PresentationFormat>Произвольный</PresentationFormat>
  <Paragraphs>24</Paragraphs>
  <Slides>8</Slides>
  <Notes>0</Notes>
  <HiddenSlides>0</HiddenSlides>
  <MMClips>0</MMClips>
  <ScaleCrop>false</ScaleCrop>
  <HeadingPairs>
    <vt:vector size="6" baseType="variant">
      <vt:variant>
        <vt:lpstr>Использованные шрифты</vt:lpstr>
      </vt:variant>
      <vt:variant>
        <vt:i4>4</vt:i4>
      </vt:variant>
      <vt:variant>
        <vt:lpstr>Тема</vt:lpstr>
      </vt:variant>
      <vt:variant>
        <vt:i4>1</vt:i4>
      </vt:variant>
      <vt:variant>
        <vt:lpstr>Заголовки слайдов</vt:lpstr>
      </vt:variant>
      <vt:variant>
        <vt:i4>8</vt:i4>
      </vt:variant>
    </vt:vector>
  </HeadingPairs>
  <TitlesOfParts>
    <vt:vector size="13" baseType="lpstr">
      <vt:lpstr>Calibri</vt:lpstr>
      <vt:lpstr>Poppins Light</vt:lpstr>
      <vt:lpstr>Computer Says No</vt:lpstr>
      <vt:lpstr>Arial</vt:lpstr>
      <vt:lpstr>Office Theme</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МАТЕМАТИЧНИЙ САЙТ</dc:title>
  <cp:lastModifiedBy>Danya</cp:lastModifiedBy>
  <cp:revision>3</cp:revision>
  <dcterms:created xsi:type="dcterms:W3CDTF">2006-08-16T00:00:00Z</dcterms:created>
  <dcterms:modified xsi:type="dcterms:W3CDTF">2023-12-14T15:10:30Z</dcterms:modified>
  <dc:identifier>DAF29dEOD60</dc:identifier>
</cp:coreProperties>
</file>

<file path=docProps/thumbnail.jpeg>
</file>